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259" r:id="rId4"/>
    <p:sldId id="272" r:id="rId5"/>
    <p:sldId id="257" r:id="rId6"/>
    <p:sldId id="263" r:id="rId7"/>
    <p:sldId id="260" r:id="rId8"/>
    <p:sldId id="273" r:id="rId9"/>
    <p:sldId id="261" r:id="rId10"/>
    <p:sldId id="26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16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EC2DA-2B91-2B43-9341-1777E750DB76}" type="datetimeFigureOut">
              <a:rPr lang="en-US" smtClean="0"/>
              <a:t>9/25/17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AC450-F254-FC44-9F09-4EF3F7412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27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First, I</a:t>
            </a:r>
            <a:r>
              <a:rPr lang="en-US" baseline="0" dirty="0" smtClean="0"/>
              <a:t> will show you how traditional </a:t>
            </a:r>
            <a:r>
              <a:rPr lang="en-US" baseline="0" dirty="0" err="1" smtClean="0"/>
              <a:t>qp</a:t>
            </a:r>
            <a:r>
              <a:rPr lang="en-US" baseline="0" dirty="0" smtClean="0"/>
              <a:t> is inadequate for deco.</a:t>
            </a:r>
          </a:p>
          <a:p>
            <a:r>
              <a:rPr lang="en-US" dirty="0" smtClean="0"/>
              <a:t>Consider</a:t>
            </a:r>
            <a:r>
              <a:rPr lang="en-US" baseline="0" dirty="0" smtClean="0"/>
              <a:t> same query, to keep things simple, m3 (or more) for l, c and </a:t>
            </a:r>
            <a:r>
              <a:rPr lang="en-US" baseline="0" dirty="0" err="1" smtClean="0"/>
              <a:t>dupelim</a:t>
            </a:r>
            <a:r>
              <a:rPr lang="en-US" baseline="0" dirty="0" smtClean="0"/>
              <a:t> for n. Notice I’ve abbreviated …</a:t>
            </a:r>
          </a:p>
          <a:p>
            <a:endParaRPr lang="en-US" dirty="0" smtClean="0"/>
          </a:p>
          <a:p>
            <a:r>
              <a:rPr lang="en-US" dirty="0" smtClean="0"/>
              <a:t>Consider basic query plan with no </a:t>
            </a:r>
            <a:r>
              <a:rPr lang="en-US" dirty="0" err="1" smtClean="0"/>
              <a:t>crowdsourcing</a:t>
            </a:r>
            <a:r>
              <a:rPr lang="en-US" dirty="0" smtClean="0"/>
              <a:t>.</a:t>
            </a:r>
            <a:r>
              <a:rPr lang="en-US" baseline="0" dirty="0" smtClean="0"/>
              <a:t> Since we need to stop after 8 </a:t>
            </a:r>
            <a:r>
              <a:rPr lang="en-US" baseline="0" dirty="0" err="1" smtClean="0"/>
              <a:t>tuples</a:t>
            </a:r>
            <a:r>
              <a:rPr lang="en-US" baseline="0" dirty="0" smtClean="0"/>
              <a:t>, we have an at least op.</a:t>
            </a:r>
            <a:endParaRPr lang="en-US" dirty="0" smtClean="0"/>
          </a:p>
          <a:p>
            <a:r>
              <a:rPr lang="en-US" dirty="0" smtClean="0"/>
              <a:t>Since</a:t>
            </a:r>
            <a:r>
              <a:rPr lang="en-US" baseline="0" dirty="0" smtClean="0"/>
              <a:t> we may need to fetch, scan operator now needs to change</a:t>
            </a:r>
          </a:p>
          <a:p>
            <a:endParaRPr lang="en-US" dirty="0" smtClean="0"/>
          </a:p>
          <a:p>
            <a:r>
              <a:rPr lang="en-US" dirty="0" smtClean="0"/>
              <a:t>First scans A then issues fetches.</a:t>
            </a:r>
            <a:r>
              <a:rPr lang="en-US" baseline="0" dirty="0" smtClean="0"/>
              <a:t> </a:t>
            </a:r>
            <a:r>
              <a:rPr lang="en-US" dirty="0" smtClean="0"/>
              <a:t>does a </a:t>
            </a:r>
            <a:r>
              <a:rPr lang="en-US" baseline="0" dirty="0" smtClean="0"/>
              <a:t>join by binding the left argument and probing right</a:t>
            </a:r>
          </a:p>
          <a:p>
            <a:r>
              <a:rPr lang="en-US" baseline="0" dirty="0" smtClean="0"/>
              <a:t>Scans right, tries to resolve and if required issues more fetches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Scan returns </a:t>
            </a:r>
            <a:r>
              <a:rPr lang="en-US" baseline="0" dirty="0" err="1" smtClean="0"/>
              <a:t>peru</a:t>
            </a:r>
            <a:r>
              <a:rPr lang="en-US" baseline="0" dirty="0" smtClean="0"/>
              <a:t>, join operator now probes right argument. Lets say no </a:t>
            </a:r>
            <a:r>
              <a:rPr lang="en-US" baseline="0" dirty="0" err="1" smtClean="0"/>
              <a:t>peru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tuples</a:t>
            </a:r>
            <a:r>
              <a:rPr lang="en-US" baseline="0" dirty="0" smtClean="0"/>
              <a:t> in D1. execution is stopped while waiting for crowd. May take too long, want to issue fetches in parallel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Notice that fetch operator feeds two tables. </a:t>
            </a:r>
            <a:r>
              <a:rPr lang="en-US" baseline="0" dirty="0" err="1" smtClean="0"/>
              <a:t>Mult</a:t>
            </a:r>
            <a:r>
              <a:rPr lang="en-US" baseline="0" dirty="0" smtClean="0"/>
              <a:t> parents not allowed in </a:t>
            </a:r>
            <a:r>
              <a:rPr lang="en-US" baseline="0" dirty="0" err="1" smtClean="0"/>
              <a:t>trad</a:t>
            </a:r>
            <a:r>
              <a:rPr lang="en-US" baseline="0" dirty="0" smtClean="0"/>
              <a:t> plans</a:t>
            </a:r>
          </a:p>
          <a:p>
            <a:r>
              <a:rPr lang="en-US" baseline="0" dirty="0" smtClean="0"/>
              <a:t>As a side effect, output may change based on new </a:t>
            </a:r>
            <a:r>
              <a:rPr lang="en-US" baseline="0" dirty="0" err="1" smtClean="0"/>
              <a:t>tuples</a:t>
            </a:r>
            <a:r>
              <a:rPr lang="en-US" baseline="0" dirty="0" smtClean="0"/>
              <a:t>. Quechua has been passed up the plan, and two additional Spanish </a:t>
            </a:r>
            <a:r>
              <a:rPr lang="en-US" baseline="0" dirty="0" err="1" smtClean="0"/>
              <a:t>tuples</a:t>
            </a:r>
            <a:r>
              <a:rPr lang="en-US" baseline="0" dirty="0" smtClean="0"/>
              <a:t> arrived from fetch operator, the majority may change. Cannot update values that are returned up the plan.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E1D2C5-694F-4F2C-AE65-4281699286A1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3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we need a new …</a:t>
            </a:r>
          </a:p>
          <a:p>
            <a:endParaRPr lang="en-US" dirty="0" smtClean="0"/>
          </a:p>
          <a:p>
            <a:r>
              <a:rPr lang="en-US" dirty="0" smtClean="0"/>
              <a:t>Ops on top request more </a:t>
            </a:r>
            <a:r>
              <a:rPr lang="en-US" dirty="0" err="1" smtClean="0"/>
              <a:t>tuples</a:t>
            </a:r>
            <a:r>
              <a:rPr lang="en-US" dirty="0" smtClean="0"/>
              <a:t> by using pull messages, </a:t>
            </a:r>
          </a:p>
          <a:p>
            <a:r>
              <a:rPr lang="en-US" dirty="0" smtClean="0"/>
              <a:t>ops at</a:t>
            </a:r>
            <a:r>
              <a:rPr lang="en-US" baseline="0" dirty="0" smtClean="0"/>
              <a:t> bottom push changes up (using ideas similar to view maintenance)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Materialization, to materialize the current result, to initiate new fetches.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Also, we want operators to function </a:t>
            </a:r>
            <a:r>
              <a:rPr lang="en-US" baseline="0" dirty="0" err="1" smtClean="0"/>
              <a:t>asych</a:t>
            </a:r>
            <a:r>
              <a:rPr lang="en-US" baseline="0" dirty="0" smtClean="0"/>
              <a:t>: passing messages to each other. so that latency is taken care of</a:t>
            </a:r>
          </a:p>
          <a:p>
            <a:endParaRPr lang="en-US" baseline="0" dirty="0" smtClean="0"/>
          </a:p>
          <a:p>
            <a:r>
              <a:rPr lang="en-US" baseline="0" dirty="0" smtClean="0"/>
              <a:t>Wont get into details here..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E1D2C5-694F-4F2C-AE65-4281699286A1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756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Now, we can consider alternate plans. There are 2 optimization</a:t>
            </a:r>
            <a:r>
              <a:rPr lang="en-US" baseline="0" dirty="0" smtClean="0"/>
              <a:t> challenges not found in traditional </a:t>
            </a:r>
            <a:r>
              <a:rPr lang="en-US" baseline="0" dirty="0" err="1" smtClean="0"/>
              <a:t>qp</a:t>
            </a:r>
            <a:r>
              <a:rPr lang="en-US" baseline="0" dirty="0" smtClean="0"/>
              <a:t>.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traditional databases, almost always better to push filters down to reduce intermediate result, but here:</a:t>
            </a:r>
          </a:p>
          <a:p>
            <a:endParaRPr lang="en-US" baseline="0" dirty="0" smtClean="0"/>
          </a:p>
          <a:p>
            <a:r>
              <a:rPr lang="en-US" baseline="0" dirty="0" smtClean="0"/>
              <a:t>Filter up can cost more but have better </a:t>
            </a:r>
            <a:r>
              <a:rPr lang="en-US" baseline="0" dirty="0" err="1" smtClean="0"/>
              <a:t>paralellism</a:t>
            </a:r>
            <a:r>
              <a:rPr lang="en-US" baseline="0" dirty="0" smtClean="0"/>
              <a:t>, since we can get l &amp; c together</a:t>
            </a:r>
          </a:p>
          <a:p>
            <a:r>
              <a:rPr lang="en-US" baseline="0" dirty="0" smtClean="0"/>
              <a:t>Filter down will cost less since we only get c if l is confirmed to be </a:t>
            </a:r>
            <a:r>
              <a:rPr lang="en-US" baseline="0" dirty="0" err="1" smtClean="0"/>
              <a:t>spanish</a:t>
            </a:r>
            <a:r>
              <a:rPr lang="en-US" baseline="0" dirty="0" smtClean="0"/>
              <a:t>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----------</a:t>
            </a:r>
          </a:p>
          <a:p>
            <a:r>
              <a:rPr lang="en-US" baseline="0" dirty="0" smtClean="0"/>
              <a:t>Here: predicate can be after joins or between joins. </a:t>
            </a:r>
            <a:endParaRPr lang="en-US" dirty="0" smtClean="0"/>
          </a:p>
          <a:p>
            <a:endParaRPr lang="en-US" dirty="0" smtClean="0"/>
          </a:p>
          <a:p>
            <a:r>
              <a:rPr lang="en-US" baseline="0" dirty="0" smtClean="0"/>
              <a:t>Unlike in </a:t>
            </a:r>
            <a:r>
              <a:rPr lang="en-US" baseline="0" dirty="0" err="1" smtClean="0"/>
              <a:t>trad</a:t>
            </a:r>
            <a:r>
              <a:rPr lang="en-US" baseline="0" dirty="0" smtClean="0"/>
              <a:t> databases where it is ALMOST always beneficial to push predicates down, here on pushing predicates down we may have potentially lower cost but higher latency (since fetches don’t happen in ||al), so the choice is not so simple!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E1D2C5-694F-4F2C-AE65-4281699286A1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70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Second </a:t>
            </a:r>
            <a:r>
              <a:rPr lang="en-US" baseline="0" dirty="0" smtClean="0"/>
              <a:t>challenge, due to many possible fetch rules</a:t>
            </a:r>
            <a:r>
              <a:rPr lang="en-US" dirty="0" smtClean="0"/>
              <a:t>. keep</a:t>
            </a:r>
            <a:r>
              <a:rPr lang="en-US" baseline="0" dirty="0" smtClean="0"/>
              <a:t> the plan same and change </a:t>
            </a:r>
            <a:r>
              <a:rPr lang="en-US" baseline="0" dirty="0" err="1" smtClean="0"/>
              <a:t>f.r</a:t>
            </a:r>
            <a:r>
              <a:rPr lang="en-US" baseline="0" dirty="0" smtClean="0"/>
              <a:t>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for a query that asks for </a:t>
            </a:r>
            <a:r>
              <a:rPr lang="en-US" baseline="0" dirty="0" err="1" smtClean="0"/>
              <a:t>spanish</a:t>
            </a:r>
            <a:r>
              <a:rPr lang="en-US" baseline="0" dirty="0" smtClean="0"/>
              <a:t> countries, either start with random countries and check if they are </a:t>
            </a:r>
            <a:r>
              <a:rPr lang="en-US" baseline="0" dirty="0" err="1" smtClean="0"/>
              <a:t>spanish</a:t>
            </a:r>
            <a:r>
              <a:rPr lang="en-US" baseline="0" dirty="0" smtClean="0"/>
              <a:t>, or with </a:t>
            </a:r>
            <a:r>
              <a:rPr lang="en-US" baseline="0" dirty="0" err="1" smtClean="0"/>
              <a:t>spanish</a:t>
            </a:r>
            <a:r>
              <a:rPr lang="en-US" baseline="0" dirty="0" smtClean="0"/>
              <a:t> countries and verify that they actually speak </a:t>
            </a:r>
            <a:r>
              <a:rPr lang="en-US" baseline="0" dirty="0" err="1" smtClean="0"/>
              <a:t>spanish</a:t>
            </a:r>
            <a:r>
              <a:rPr lang="en-US" baseline="0" dirty="0" smtClean="0"/>
              <a:t>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No fetch rules in traditional query processing – represents a twist in declarative </a:t>
            </a:r>
            <a:r>
              <a:rPr lang="en-US" baseline="0" dirty="0" err="1" smtClean="0"/>
              <a:t>crowdsourcing</a:t>
            </a:r>
            <a:r>
              <a:rPr lang="en-US" baseline="0" dirty="0" smtClean="0"/>
              <a:t>.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As we will find later, FR affects QP significantly, so designer should provide us with lots of </a:t>
            </a:r>
            <a:r>
              <a:rPr lang="en-US" baseline="0" dirty="0" err="1" smtClean="0"/>
              <a:t>f.r.s</a:t>
            </a:r>
            <a:r>
              <a:rPr lang="en-US" baseline="0" dirty="0" smtClean="0"/>
              <a:t> and the system should be able to choose between them.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E1D2C5-694F-4F2C-AE65-4281699286A1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427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this talk, </a:t>
            </a:r>
            <a:r>
              <a:rPr lang="en-US" dirty="0" err="1" smtClean="0"/>
              <a:t>ive</a:t>
            </a:r>
            <a:r>
              <a:rPr lang="en-US" dirty="0" smtClean="0"/>
              <a:t> barely scratched the surface of alternatives </a:t>
            </a:r>
            <a:r>
              <a:rPr lang="en-US" dirty="0" err="1" smtClean="0"/>
              <a:t>w.r.t</a:t>
            </a:r>
            <a:r>
              <a:rPr lang="en-US" baseline="0" dirty="0" smtClean="0"/>
              <a:t> query processing. </a:t>
            </a:r>
          </a:p>
          <a:p>
            <a:r>
              <a:rPr lang="en-US" baseline="0" dirty="0" smtClean="0"/>
              <a:t>In addition to what I described so far, how much and in what order we’re fetching, raises very interesting issues.</a:t>
            </a:r>
          </a:p>
          <a:p>
            <a:r>
              <a:rPr lang="en-US" b="1" baseline="0" dirty="0" smtClean="0"/>
              <a:t>Tons more to do! </a:t>
            </a:r>
            <a:r>
              <a:rPr lang="en-US" baseline="0" dirty="0" smtClean="0"/>
              <a:t>We’re only now starting to think about how to select a plan.. What stats to maintain etc.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DE1D2C5-694F-4F2C-AE65-4281699286A1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396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54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11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818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85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64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142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97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204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134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473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1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FB7B1-2C05-F549-A123-1B8D5801CFCF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4CA29-7236-4D4F-A3B2-351657CF6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94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Deco +</a:t>
            </a:r>
            <a:br>
              <a:rPr lang="en-US" dirty="0" smtClean="0"/>
            </a:br>
            <a:r>
              <a:rPr lang="en-US" dirty="0" smtClean="0"/>
              <a:t>Crowdsourcing Summary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4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 from Survey of Industry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Incentivization</a:t>
            </a:r>
            <a:r>
              <a:rPr lang="en-US" dirty="0" smtClean="0"/>
              <a:t> schemes are primitive: typical per-task or hourly payment</a:t>
            </a:r>
          </a:p>
          <a:p>
            <a:r>
              <a:rPr lang="en-US" dirty="0" smtClean="0"/>
              <a:t>Industry users rarely use toolkits/workflows from academia</a:t>
            </a:r>
          </a:p>
          <a:p>
            <a:pPr lvl="1"/>
            <a:r>
              <a:rPr lang="en-US" dirty="0" smtClean="0"/>
              <a:t>Rarely do workflows have more than one crowd step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51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5921" r="-15921"/>
          <a:stretch>
            <a:fillRect/>
          </a:stretch>
        </p:blipFill>
        <p:spPr>
          <a:xfrm>
            <a:off x="-416306" y="1600200"/>
            <a:ext cx="9560306" cy="5257800"/>
          </a:xfrm>
        </p:spPr>
      </p:pic>
    </p:spTree>
    <p:extLst>
      <p:ext uri="{BB962C8B-B14F-4D97-AF65-F5344CB8AC3E}">
        <p14:creationId xmlns:p14="http://schemas.microsoft.com/office/powerpoint/2010/main" val="179110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5305" r="-5305"/>
          <a:stretch>
            <a:fillRect/>
          </a:stretch>
        </p:blipFill>
        <p:spPr>
          <a:xfrm>
            <a:off x="457200" y="1587748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2720531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Quality Assurance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3700" b="37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1636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with Workflows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31744" b="-31744"/>
          <a:stretch>
            <a:fillRect/>
          </a:stretch>
        </p:blipFill>
        <p:spPr>
          <a:xfrm>
            <a:off x="133386" y="1600199"/>
            <a:ext cx="8756990" cy="4816007"/>
          </a:xfrm>
        </p:spPr>
      </p:pic>
    </p:spTree>
    <p:extLst>
      <p:ext uri="{BB962C8B-B14F-4D97-AF65-F5344CB8AC3E}">
        <p14:creationId xmlns:p14="http://schemas.microsoft.com/office/powerpoint/2010/main" val="1009920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Survey of Marketplaces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5651" b="-56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2500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Complexity of Tasks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8635" b="-186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6103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 Management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5499" b="-54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22890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Redundancy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32" b="6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96140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5"/>
          <p:cNvSpPr txBox="1">
            <a:spLocks noChangeArrowheads="1"/>
          </p:cNvSpPr>
          <p:nvPr/>
        </p:nvSpPr>
        <p:spPr bwMode="auto">
          <a:xfrm>
            <a:off x="6799490" y="4465935"/>
            <a:ext cx="161301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D2(n, c)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109" name="TextBox 5"/>
          <p:cNvSpPr txBox="1">
            <a:spLocks noChangeArrowheads="1"/>
          </p:cNvSpPr>
          <p:nvPr/>
        </p:nvSpPr>
        <p:spPr bwMode="auto">
          <a:xfrm>
            <a:off x="3650280" y="4542745"/>
            <a:ext cx="161301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D1(n, l)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108" name="TextBox 1"/>
          <p:cNvSpPr txBox="1">
            <a:spLocks noChangeArrowheads="1"/>
          </p:cNvSpPr>
          <p:nvPr/>
        </p:nvSpPr>
        <p:spPr bwMode="auto">
          <a:xfrm>
            <a:off x="654690" y="4581150"/>
            <a:ext cx="145939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A(n)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20485" name="TextBox 5"/>
          <p:cNvSpPr txBox="1">
            <a:spLocks noChangeArrowheads="1"/>
          </p:cNvSpPr>
          <p:nvPr/>
        </p:nvSpPr>
        <p:spPr bwMode="auto">
          <a:xfrm>
            <a:off x="2958990" y="5387655"/>
            <a:ext cx="161301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D1(</a:t>
            </a:r>
            <a:r>
              <a:rPr lang="en-US" sz="2400" dirty="0" err="1" smtClean="0">
                <a:solidFill>
                  <a:srgbClr val="C00000"/>
                </a:solidFill>
              </a:rPr>
              <a:t>n,l</a:t>
            </a:r>
            <a:r>
              <a:rPr lang="en-US" sz="2400" dirty="0" smtClean="0">
                <a:solidFill>
                  <a:srgbClr val="C00000"/>
                </a:solidFill>
              </a:rPr>
              <a:t>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20484" name="TextBox 1"/>
          <p:cNvSpPr txBox="1">
            <a:spLocks noChangeArrowheads="1"/>
          </p:cNvSpPr>
          <p:nvPr/>
        </p:nvSpPr>
        <p:spPr bwMode="auto">
          <a:xfrm>
            <a:off x="0" y="5349250"/>
            <a:ext cx="145939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A(n)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with Traditional Plans</a:t>
            </a: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E10320D-C7FA-478C-83B1-2D57FE16A69B}" type="slidenum">
              <a:rPr lang="en-US"/>
              <a:pPr/>
              <a:t>19</a:t>
            </a:fld>
            <a:endParaRPr lang="en-US"/>
          </a:p>
        </p:txBody>
      </p:sp>
      <p:sp>
        <p:nvSpPr>
          <p:cNvPr id="20487" name="TextBox 10"/>
          <p:cNvSpPr txBox="1">
            <a:spLocks noChangeArrowheads="1"/>
          </p:cNvSpPr>
          <p:nvPr/>
        </p:nvSpPr>
        <p:spPr bwMode="auto">
          <a:xfrm>
            <a:off x="2536535" y="3851455"/>
            <a:ext cx="921721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Join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0488" name="TextBox 11"/>
          <p:cNvSpPr txBox="1">
            <a:spLocks noChangeArrowheads="1"/>
          </p:cNvSpPr>
          <p:nvPr/>
        </p:nvSpPr>
        <p:spPr bwMode="auto">
          <a:xfrm>
            <a:off x="4533595" y="3083355"/>
            <a:ext cx="84491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Join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20490" name="Straight Connector 20"/>
          <p:cNvCxnSpPr>
            <a:cxnSpLocks noChangeShapeType="1"/>
            <a:stCxn id="80" idx="0"/>
          </p:cNvCxnSpPr>
          <p:nvPr/>
        </p:nvCxnSpPr>
        <p:spPr bwMode="auto">
          <a:xfrm flipH="1" flipV="1">
            <a:off x="5263290" y="3467406"/>
            <a:ext cx="2150680" cy="960124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20492" name="Straight Connector 44"/>
          <p:cNvCxnSpPr>
            <a:cxnSpLocks noChangeShapeType="1"/>
          </p:cNvCxnSpPr>
          <p:nvPr/>
        </p:nvCxnSpPr>
        <p:spPr bwMode="auto">
          <a:xfrm flipH="1">
            <a:off x="3304635" y="3467405"/>
            <a:ext cx="1297530" cy="34564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20494" name="TextBox 14"/>
          <p:cNvSpPr txBox="1">
            <a:spLocks noChangeArrowheads="1"/>
          </p:cNvSpPr>
          <p:nvPr/>
        </p:nvSpPr>
        <p:spPr bwMode="auto">
          <a:xfrm>
            <a:off x="3300413" y="1990802"/>
            <a:ext cx="33035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</a:t>
            </a:r>
            <a:r>
              <a:rPr lang="en-US" sz="2400" dirty="0" smtClean="0">
                <a:solidFill>
                  <a:schemeClr val="tx1"/>
                </a:solidFill>
              </a:rPr>
              <a:t>[l=‘Spanish’]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20496" name="Straight Connector 35"/>
          <p:cNvCxnSpPr>
            <a:cxnSpLocks noChangeShapeType="1"/>
            <a:stCxn id="20488" idx="0"/>
            <a:endCxn id="20494" idx="2"/>
          </p:cNvCxnSpPr>
          <p:nvPr/>
        </p:nvCxnSpPr>
        <p:spPr bwMode="auto">
          <a:xfrm flipH="1" flipV="1">
            <a:off x="4952207" y="2452467"/>
            <a:ext cx="3843" cy="630888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20497" name="Straight Connector 35"/>
          <p:cNvCxnSpPr>
            <a:cxnSpLocks noChangeShapeType="1"/>
            <a:stCxn id="20494" idx="0"/>
            <a:endCxn id="20498" idx="2"/>
          </p:cNvCxnSpPr>
          <p:nvPr/>
        </p:nvCxnSpPr>
        <p:spPr bwMode="auto">
          <a:xfrm flipV="1">
            <a:off x="4952207" y="1701877"/>
            <a:ext cx="793" cy="28892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20498" name="TextBox 1"/>
          <p:cNvSpPr txBox="1">
            <a:spLocks noChangeArrowheads="1"/>
          </p:cNvSpPr>
          <p:nvPr/>
        </p:nvSpPr>
        <p:spPr bwMode="auto">
          <a:xfrm>
            <a:off x="3302000" y="1239915"/>
            <a:ext cx="33020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tx1"/>
                </a:solidFill>
              </a:rPr>
              <a:t>AtLeast</a:t>
            </a:r>
            <a:r>
              <a:rPr lang="en-US" sz="2400" dirty="0" smtClean="0">
                <a:solidFill>
                  <a:schemeClr val="tx1"/>
                </a:solidFill>
              </a:rPr>
              <a:t> [8]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0500" name="TextBox 16"/>
          <p:cNvSpPr txBox="1">
            <a:spLocks noChangeArrowheads="1"/>
          </p:cNvSpPr>
          <p:nvPr/>
        </p:nvSpPr>
        <p:spPr bwMode="auto">
          <a:xfrm>
            <a:off x="92074" y="1316038"/>
            <a:ext cx="3404585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</a:rPr>
              <a:t>SELECT n, l, c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</a:rPr>
              <a:t>FROM country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</a:rPr>
              <a:t>WHERE l = </a:t>
            </a: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  <a:sym typeface="Symbol"/>
              </a:rPr>
              <a:t>‘Spanish’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  <a:sym typeface="Symbol"/>
              </a:rPr>
              <a:t>ATLEAST 8</a:t>
            </a:r>
            <a:endParaRPr lang="en-US" sz="2000" dirty="0">
              <a:solidFill>
                <a:schemeClr val="tx1"/>
              </a:solidFill>
              <a:cs typeface="Simplified Arabic Fixed" pitchFamily="49" charset="-78"/>
              <a:sym typeface="Symbol"/>
            </a:endParaRPr>
          </a:p>
        </p:txBody>
      </p:sp>
      <p:sp>
        <p:nvSpPr>
          <p:cNvPr id="23" name="TextBox 16"/>
          <p:cNvSpPr txBox="1">
            <a:spLocks noChangeArrowheads="1"/>
          </p:cNvSpPr>
          <p:nvPr/>
        </p:nvSpPr>
        <p:spPr bwMode="auto">
          <a:xfrm>
            <a:off x="539475" y="4158695"/>
            <a:ext cx="80650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2000" dirty="0" smtClean="0">
                <a:solidFill>
                  <a:srgbClr val="FF0000"/>
                </a:solidFill>
                <a:ea typeface="MS PGothic" pitchFamily="34" charset="-128"/>
              </a:rPr>
              <a:t>Peru</a:t>
            </a:r>
            <a:endParaRPr lang="en-US" sz="2000" dirty="0">
              <a:solidFill>
                <a:srgbClr val="FF0000"/>
              </a:solidFill>
              <a:ea typeface="MS PGothic" pitchFamily="34" charset="-128"/>
            </a:endParaRPr>
          </a:p>
        </p:txBody>
      </p:sp>
      <p:sp>
        <p:nvSpPr>
          <p:cNvPr id="24" name="TextBox 16"/>
          <p:cNvSpPr txBox="1">
            <a:spLocks noChangeArrowheads="1"/>
          </p:cNvSpPr>
          <p:nvPr/>
        </p:nvSpPr>
        <p:spPr bwMode="auto">
          <a:xfrm>
            <a:off x="4879240" y="4657960"/>
            <a:ext cx="142098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000" dirty="0" err="1" smtClean="0">
                <a:solidFill>
                  <a:srgbClr val="FF0000"/>
                </a:solidFill>
                <a:ea typeface="MS PGothic" pitchFamily="34" charset="-128"/>
              </a:rPr>
              <a:t>Peru</a:t>
            </a:r>
            <a:r>
              <a:rPr lang="en-US" sz="2000" dirty="0" err="1" smtClean="0">
                <a:solidFill>
                  <a:srgbClr val="FF0000"/>
                </a:solidFill>
                <a:sym typeface="Wingdings" pitchFamily="2" charset="2"/>
              </a:rPr>
              <a:t></a:t>
            </a:r>
            <a:r>
              <a:rPr lang="en-US" sz="2000" dirty="0" err="1" smtClean="0">
                <a:solidFill>
                  <a:srgbClr val="FF0000"/>
                </a:solidFill>
              </a:rPr>
              <a:t>l</a:t>
            </a:r>
            <a:endParaRPr lang="en-US" sz="2000" dirty="0">
              <a:solidFill>
                <a:srgbClr val="FF0000"/>
              </a:solidFill>
              <a:ea typeface="MS PGothic" pitchFamily="34" charset="-128"/>
            </a:endParaRPr>
          </a:p>
        </p:txBody>
      </p:sp>
      <p:grpSp>
        <p:nvGrpSpPr>
          <p:cNvPr id="2" name="Group 122"/>
          <p:cNvGrpSpPr/>
          <p:nvPr/>
        </p:nvGrpSpPr>
        <p:grpSpPr>
          <a:xfrm>
            <a:off x="5186480" y="4350720"/>
            <a:ext cx="806505" cy="307240"/>
            <a:chOff x="1591151" y="6164105"/>
            <a:chExt cx="508397" cy="202645"/>
          </a:xfrm>
        </p:grpSpPr>
        <p:pic>
          <p:nvPicPr>
            <p:cNvPr id="26" name="Picture 2" descr="C:\Users\widom\AppData\Local\Microsoft\Windows\Temporary Internet Files\Content.IE5\KHPJFD8T\MC900432626[1]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591151" y="6164105"/>
              <a:ext cx="200819" cy="2008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7" name="Picture 2" descr="C:\Users\widom\AppData\Local\Microsoft\Windows\Temporary Internet Files\Content.IE5\KHPJFD8T\MC900432626[1]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743551" y="6164105"/>
              <a:ext cx="200819" cy="2008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8" name="Picture 2" descr="C:\Users\widom\AppData\Local\Microsoft\Windows\Temporary Internet Files\Content.IE5\KHPJFD8T\MC900432626[1]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898729" y="6165931"/>
              <a:ext cx="200819" cy="2008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cxnSp>
        <p:nvCxnSpPr>
          <p:cNvPr id="57" name="Straight Connector 20"/>
          <p:cNvCxnSpPr>
            <a:cxnSpLocks noChangeShapeType="1"/>
            <a:stCxn id="62" idx="0"/>
          </p:cNvCxnSpPr>
          <p:nvPr/>
        </p:nvCxnSpPr>
        <p:spPr bwMode="auto">
          <a:xfrm flipH="1" flipV="1">
            <a:off x="3381446" y="4273910"/>
            <a:ext cx="940922" cy="230430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58" name="Straight Connector 44"/>
          <p:cNvCxnSpPr>
            <a:cxnSpLocks noChangeShapeType="1"/>
            <a:endCxn id="65" idx="0"/>
          </p:cNvCxnSpPr>
          <p:nvPr/>
        </p:nvCxnSpPr>
        <p:spPr bwMode="auto">
          <a:xfrm flipH="1">
            <a:off x="1575507" y="4235505"/>
            <a:ext cx="1037840" cy="307240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62" name="TextBox 10"/>
          <p:cNvSpPr txBox="1">
            <a:spLocks noChangeArrowheads="1"/>
          </p:cNvSpPr>
          <p:nvPr/>
        </p:nvSpPr>
        <p:spPr bwMode="auto">
          <a:xfrm>
            <a:off x="3343040" y="4504340"/>
            <a:ext cx="19586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Resolve[m3]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63" name="Straight Connector 20"/>
          <p:cNvCxnSpPr>
            <a:cxnSpLocks noChangeShapeType="1"/>
            <a:stCxn id="78" idx="0"/>
          </p:cNvCxnSpPr>
          <p:nvPr/>
        </p:nvCxnSpPr>
        <p:spPr bwMode="auto">
          <a:xfrm flipH="1" flipV="1">
            <a:off x="4764025" y="4926797"/>
            <a:ext cx="441658" cy="460858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64" name="Straight Connector 44"/>
          <p:cNvCxnSpPr>
            <a:cxnSpLocks noChangeShapeType="1"/>
            <a:endCxn id="20485" idx="0"/>
          </p:cNvCxnSpPr>
          <p:nvPr/>
        </p:nvCxnSpPr>
        <p:spPr bwMode="auto">
          <a:xfrm flipH="1">
            <a:off x="3765495" y="4965199"/>
            <a:ext cx="414216" cy="422456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65" name="TextBox 10"/>
          <p:cNvSpPr txBox="1">
            <a:spLocks noChangeArrowheads="1"/>
          </p:cNvSpPr>
          <p:nvPr/>
        </p:nvSpPr>
        <p:spPr bwMode="auto">
          <a:xfrm>
            <a:off x="614479" y="4542745"/>
            <a:ext cx="192205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</a:t>
            </a:r>
            <a:r>
              <a:rPr lang="en-US" sz="2400" dirty="0" err="1" smtClean="0">
                <a:solidFill>
                  <a:schemeClr val="tx1"/>
                </a:solidFill>
              </a:rPr>
              <a:t>d.e</a:t>
            </a:r>
            <a:r>
              <a:rPr lang="en-US" sz="2400" dirty="0" smtClean="0">
                <a:solidFill>
                  <a:schemeClr val="tx1"/>
                </a:solidFill>
              </a:rPr>
              <a:t>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66" name="Straight Connector 20"/>
          <p:cNvCxnSpPr>
            <a:cxnSpLocks noChangeShapeType="1"/>
          </p:cNvCxnSpPr>
          <p:nvPr/>
        </p:nvCxnSpPr>
        <p:spPr bwMode="auto">
          <a:xfrm flipH="1" flipV="1">
            <a:off x="1843441" y="5003605"/>
            <a:ext cx="307239" cy="34564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67" name="Straight Connector 44"/>
          <p:cNvCxnSpPr>
            <a:cxnSpLocks noChangeShapeType="1"/>
          </p:cNvCxnSpPr>
          <p:nvPr/>
        </p:nvCxnSpPr>
        <p:spPr bwMode="auto">
          <a:xfrm flipH="1">
            <a:off x="844910" y="5003604"/>
            <a:ext cx="337405" cy="345646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76" name="TextBox 1"/>
          <p:cNvSpPr txBox="1">
            <a:spLocks noChangeArrowheads="1"/>
          </p:cNvSpPr>
          <p:nvPr/>
        </p:nvSpPr>
        <p:spPr bwMode="auto">
          <a:xfrm>
            <a:off x="1344175" y="5387655"/>
            <a:ext cx="180503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smtClean="0">
                <a:solidFill>
                  <a:srgbClr val="00B0F0"/>
                </a:solidFill>
                <a:sym typeface="Symbol" pitchFamily="18" charset="2"/>
              </a:rPr>
              <a:t></a:t>
            </a:r>
            <a:r>
              <a:rPr lang="en-US" sz="2400" dirty="0" smtClean="0">
                <a:solidFill>
                  <a:srgbClr val="00B0F0"/>
                </a:solidFill>
                <a:sym typeface="Wingdings" pitchFamily="2" charset="2"/>
              </a:rPr>
              <a:t></a:t>
            </a:r>
            <a:r>
              <a:rPr lang="en-US" sz="2400" dirty="0" smtClean="0">
                <a:solidFill>
                  <a:srgbClr val="00B0F0"/>
                </a:solidFill>
              </a:rPr>
              <a:t>n]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78" name="TextBox 1"/>
          <p:cNvSpPr txBox="1">
            <a:spLocks noChangeArrowheads="1"/>
          </p:cNvSpPr>
          <p:nvPr/>
        </p:nvSpPr>
        <p:spPr bwMode="auto">
          <a:xfrm>
            <a:off x="4303165" y="5387655"/>
            <a:ext cx="180503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 smtClean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err="1" smtClean="0">
                <a:solidFill>
                  <a:srgbClr val="00B0F0"/>
                </a:solidFill>
                <a:sym typeface="Symbol" pitchFamily="18" charset="2"/>
              </a:rPr>
              <a:t>n</a:t>
            </a:r>
            <a:r>
              <a:rPr lang="en-US" sz="2400" dirty="0" err="1" smtClean="0">
                <a:solidFill>
                  <a:srgbClr val="00B0F0"/>
                </a:solidFill>
                <a:sym typeface="Wingdings" pitchFamily="2" charset="2"/>
              </a:rPr>
              <a:t>l</a:t>
            </a:r>
            <a:r>
              <a:rPr lang="en-US" sz="2400" dirty="0" smtClean="0">
                <a:solidFill>
                  <a:srgbClr val="00B0F0"/>
                </a:solidFill>
              </a:rPr>
              <a:t>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79" name="TextBox 5"/>
          <p:cNvSpPr txBox="1">
            <a:spLocks noChangeArrowheads="1"/>
          </p:cNvSpPr>
          <p:nvPr/>
        </p:nvSpPr>
        <p:spPr bwMode="auto">
          <a:xfrm>
            <a:off x="6069795" y="5349250"/>
            <a:ext cx="161301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D2(</a:t>
            </a:r>
            <a:r>
              <a:rPr lang="en-US" sz="2400" dirty="0" err="1" smtClean="0">
                <a:solidFill>
                  <a:srgbClr val="C00000"/>
                </a:solidFill>
              </a:rPr>
              <a:t>n,c</a:t>
            </a:r>
            <a:r>
              <a:rPr lang="en-US" sz="2400" dirty="0" smtClean="0">
                <a:solidFill>
                  <a:srgbClr val="C00000"/>
                </a:solidFill>
              </a:rPr>
              <a:t>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80" name="TextBox 10"/>
          <p:cNvSpPr txBox="1">
            <a:spLocks noChangeArrowheads="1"/>
          </p:cNvSpPr>
          <p:nvPr/>
        </p:nvSpPr>
        <p:spPr bwMode="auto">
          <a:xfrm>
            <a:off x="6415440" y="4427530"/>
            <a:ext cx="199706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Resolve[m3]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81" name="Straight Connector 20"/>
          <p:cNvCxnSpPr>
            <a:cxnSpLocks noChangeShapeType="1"/>
            <a:stCxn id="83" idx="0"/>
          </p:cNvCxnSpPr>
          <p:nvPr/>
        </p:nvCxnSpPr>
        <p:spPr bwMode="auto">
          <a:xfrm flipH="1" flipV="1">
            <a:off x="7874830" y="4849986"/>
            <a:ext cx="518468" cy="499264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82" name="Straight Connector 44"/>
          <p:cNvCxnSpPr>
            <a:cxnSpLocks noChangeShapeType="1"/>
            <a:endCxn id="79" idx="0"/>
          </p:cNvCxnSpPr>
          <p:nvPr/>
        </p:nvCxnSpPr>
        <p:spPr bwMode="auto">
          <a:xfrm flipH="1">
            <a:off x="6876300" y="4849985"/>
            <a:ext cx="460860" cy="49926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83" name="TextBox 1"/>
          <p:cNvSpPr txBox="1">
            <a:spLocks noChangeArrowheads="1"/>
          </p:cNvSpPr>
          <p:nvPr/>
        </p:nvSpPr>
        <p:spPr bwMode="auto">
          <a:xfrm>
            <a:off x="7490780" y="5349250"/>
            <a:ext cx="180503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 smtClean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err="1" smtClean="0">
                <a:solidFill>
                  <a:srgbClr val="00B0F0"/>
                </a:solidFill>
                <a:sym typeface="Symbol" pitchFamily="18" charset="2"/>
              </a:rPr>
              <a:t>n</a:t>
            </a:r>
            <a:r>
              <a:rPr lang="en-US" sz="2400" dirty="0" err="1" smtClean="0">
                <a:solidFill>
                  <a:srgbClr val="00B0F0"/>
                </a:solidFill>
                <a:sym typeface="Wingdings" pitchFamily="2" charset="2"/>
              </a:rPr>
              <a:t>l,c</a:t>
            </a:r>
            <a:r>
              <a:rPr lang="en-US" sz="2400" dirty="0" smtClean="0">
                <a:solidFill>
                  <a:srgbClr val="00B0F0"/>
                </a:solidFill>
              </a:rPr>
              <a:t>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112" name="TextBox 16"/>
          <p:cNvSpPr txBox="1">
            <a:spLocks noChangeArrowheads="1"/>
          </p:cNvSpPr>
          <p:nvPr/>
        </p:nvSpPr>
        <p:spPr bwMode="auto">
          <a:xfrm>
            <a:off x="1845246" y="3390595"/>
            <a:ext cx="222749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2000" dirty="0" smtClean="0">
                <a:solidFill>
                  <a:srgbClr val="FF0000"/>
                </a:solidFill>
                <a:ea typeface="MS PGothic" pitchFamily="34" charset="-128"/>
              </a:rPr>
              <a:t>(Peru, Quechua)</a:t>
            </a:r>
            <a:endParaRPr lang="en-US" sz="2000" dirty="0">
              <a:solidFill>
                <a:srgbClr val="FF0000"/>
              </a:solidFill>
              <a:ea typeface="MS PGothic" pitchFamily="34" charset="-128"/>
            </a:endParaRPr>
          </a:p>
        </p:txBody>
      </p:sp>
      <p:sp>
        <p:nvSpPr>
          <p:cNvPr id="115" name="Rounded Rectangle 114"/>
          <p:cNvSpPr/>
          <p:nvPr/>
        </p:nvSpPr>
        <p:spPr bwMode="auto">
          <a:xfrm>
            <a:off x="6146606" y="2468875"/>
            <a:ext cx="2841970" cy="1152150"/>
          </a:xfrm>
          <a:prstGeom prst="roundRect">
            <a:avLst/>
          </a:prstGeom>
          <a:solidFill>
            <a:srgbClr val="FBFBD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457200" indent="-4572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  <a:sym typeface="Symbol"/>
              </a:rPr>
              <a:t>Latency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  <a:sym typeface="Symbol"/>
              </a:rPr>
              <a:t>Multiple parents</a:t>
            </a:r>
          </a:p>
          <a:p>
            <a:pPr marL="457200" indent="-4572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  <a:sym typeface="Symbol"/>
              </a:rPr>
              <a:t>Changes in output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accent2"/>
              </a:solidFill>
              <a:effectLst/>
              <a:latin typeface="Trebuchet MS" pitchFamily="34" charset="0"/>
            </a:endParaRPr>
          </a:p>
        </p:txBody>
      </p:sp>
      <p:cxnSp>
        <p:nvCxnSpPr>
          <p:cNvPr id="119" name="Elbow Connector 118"/>
          <p:cNvCxnSpPr>
            <a:stCxn id="20485" idx="2"/>
            <a:endCxn id="83" idx="2"/>
          </p:cNvCxnSpPr>
          <p:nvPr/>
        </p:nvCxnSpPr>
        <p:spPr bwMode="auto">
          <a:xfrm rot="5400000" flipH="1" flipV="1">
            <a:off x="6060193" y="3885548"/>
            <a:ext cx="38405" cy="4627803"/>
          </a:xfrm>
          <a:prstGeom prst="bentConnector3">
            <a:avLst>
              <a:gd name="adj1" fmla="val -871455"/>
            </a:avLst>
          </a:prstGeom>
          <a:noFill/>
          <a:ln w="28575" cap="flat" cmpd="sng" algn="ctr">
            <a:solidFill>
              <a:schemeClr val="tx1"/>
            </a:solidFill>
            <a:prstDash val="sysDash"/>
            <a:round/>
            <a:headEnd type="triangle" w="med" len="med"/>
            <a:tailEnd type="none" w="med" len="med"/>
          </a:ln>
          <a:effectLst/>
        </p:spPr>
      </p:cxnSp>
      <p:cxnSp>
        <p:nvCxnSpPr>
          <p:cNvPr id="128" name="Elbow Connector 127"/>
          <p:cNvCxnSpPr>
            <a:stCxn id="79" idx="2"/>
            <a:endCxn id="83" idx="2"/>
          </p:cNvCxnSpPr>
          <p:nvPr/>
        </p:nvCxnSpPr>
        <p:spPr bwMode="auto">
          <a:xfrm rot="16200000" flipH="1">
            <a:off x="7634799" y="5421748"/>
            <a:ext cx="12700" cy="1516998"/>
          </a:xfrm>
          <a:prstGeom prst="bentConnector3">
            <a:avLst>
              <a:gd name="adj1" fmla="val 1800000"/>
            </a:avLst>
          </a:prstGeom>
          <a:noFill/>
          <a:ln w="28575" cap="flat" cmpd="sng" algn="ctr">
            <a:solidFill>
              <a:schemeClr val="tx1"/>
            </a:solidFill>
            <a:prstDash val="sysDash"/>
            <a:round/>
            <a:headEnd type="triangle" w="med" len="med"/>
            <a:tailEnd type="none" w="med" len="med"/>
          </a:ln>
          <a:effectLst/>
        </p:spPr>
      </p:cxnSp>
      <p:sp>
        <p:nvSpPr>
          <p:cNvPr id="43" name="TextBox 16"/>
          <p:cNvSpPr txBox="1">
            <a:spLocks noChangeArrowheads="1"/>
          </p:cNvSpPr>
          <p:nvPr/>
        </p:nvSpPr>
        <p:spPr bwMode="auto">
          <a:xfrm>
            <a:off x="4725620" y="6155755"/>
            <a:ext cx="199705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2000" dirty="0" smtClean="0">
                <a:solidFill>
                  <a:srgbClr val="FF0000"/>
                </a:solidFill>
                <a:ea typeface="MS PGothic" pitchFamily="34" charset="-128"/>
              </a:rPr>
              <a:t>(Peru, Spanish)</a:t>
            </a:r>
            <a:endParaRPr lang="en-US" sz="2000" dirty="0">
              <a:solidFill>
                <a:srgbClr val="FF0000"/>
              </a:solidFill>
              <a:ea typeface="MS PGothic" pitchFamily="34" charset="-128"/>
            </a:endParaRPr>
          </a:p>
        </p:txBody>
      </p:sp>
      <p:sp>
        <p:nvSpPr>
          <p:cNvPr id="44" name="TextBox 16"/>
          <p:cNvSpPr txBox="1">
            <a:spLocks noChangeArrowheads="1"/>
          </p:cNvSpPr>
          <p:nvPr/>
        </p:nvSpPr>
        <p:spPr bwMode="auto">
          <a:xfrm>
            <a:off x="4725620" y="6457890"/>
            <a:ext cx="199705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2000" dirty="0" smtClean="0">
                <a:solidFill>
                  <a:srgbClr val="FF0000"/>
                </a:solidFill>
                <a:ea typeface="MS PGothic" pitchFamily="34" charset="-128"/>
              </a:rPr>
              <a:t>(Peru, Spanish)</a:t>
            </a:r>
            <a:endParaRPr lang="en-US" sz="2000" dirty="0">
              <a:solidFill>
                <a:srgbClr val="FF0000"/>
              </a:solidFill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17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6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1 -0.00695 L 0.17431 -0.06852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00" y="-3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1.11111E-6 L 0.11354 -0.05162 " pathEditMode="relative" rAng="0" ptsTypes="AA">
                                      <p:cBhvr>
                                        <p:cTn id="88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00" y="-2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09" grpId="0"/>
      <p:bldP spid="108" grpId="0"/>
      <p:bldP spid="20485" grpId="0"/>
      <p:bldP spid="20484" grpId="0"/>
      <p:bldP spid="20498" grpId="0"/>
      <p:bldP spid="23" grpId="0"/>
      <p:bldP spid="23" grpId="1"/>
      <p:bldP spid="23" grpId="2"/>
      <p:bldP spid="24" grpId="0"/>
      <p:bldP spid="24" grpId="1"/>
      <p:bldP spid="62" grpId="0"/>
      <p:bldP spid="65" grpId="0"/>
      <p:bldP spid="76" grpId="0"/>
      <p:bldP spid="78" grpId="0"/>
      <p:bldP spid="79" grpId="0"/>
      <p:bldP spid="80" grpId="0"/>
      <p:bldP spid="83" grpId="0"/>
      <p:bldP spid="112" grpId="0"/>
      <p:bldP spid="112" grpId="1"/>
      <p:bldP spid="115" grpId="0" build="allAtOnce" animBg="1"/>
      <p:bldP spid="43" grpId="0"/>
      <p:bldP spid="4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of Systems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-16781" b="-167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888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58880" cy="1066800"/>
          </a:xfrm>
        </p:spPr>
        <p:txBody>
          <a:bodyPr/>
          <a:lstStyle/>
          <a:p>
            <a:r>
              <a:rPr lang="en-US" sz="3600" dirty="0" smtClean="0"/>
              <a:t>A New Query Processing Architecture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3755A4-E50A-4450-859E-95F74E09500D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99945" y="1355129"/>
            <a:ext cx="8458200" cy="526148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 hybrid push-pull model</a:t>
            </a:r>
          </a:p>
          <a:p>
            <a:pPr lvl="1"/>
            <a:r>
              <a:rPr lang="en-US" dirty="0" smtClean="0"/>
              <a:t>In the past:</a:t>
            </a:r>
          </a:p>
          <a:p>
            <a:pPr lvl="2"/>
            <a:r>
              <a:rPr lang="en-US" dirty="0" smtClean="0"/>
              <a:t>Pull: traditional query processing</a:t>
            </a:r>
          </a:p>
          <a:p>
            <a:pPr lvl="2"/>
            <a:r>
              <a:rPr lang="en-US" dirty="0" smtClean="0"/>
              <a:t>Push: stream systems, view maintenance</a:t>
            </a:r>
          </a:p>
          <a:p>
            <a:pPr lvl="1"/>
            <a:r>
              <a:rPr lang="en-US" dirty="0" smtClean="0"/>
              <a:t>We need both!</a:t>
            </a:r>
          </a:p>
          <a:p>
            <a:pPr lvl="2"/>
            <a:r>
              <a:rPr lang="en-US" dirty="0" smtClean="0"/>
              <a:t>Pull: (top) operators request new </a:t>
            </a:r>
            <a:r>
              <a:rPr lang="en-US" dirty="0" err="1" smtClean="0"/>
              <a:t>tuples</a:t>
            </a:r>
            <a:endParaRPr lang="en-US" dirty="0" smtClean="0"/>
          </a:p>
          <a:p>
            <a:pPr lvl="2"/>
            <a:r>
              <a:rPr lang="en-US" dirty="0" smtClean="0"/>
              <a:t>Push: (bottom) operators push changes</a:t>
            </a:r>
          </a:p>
          <a:p>
            <a:r>
              <a:rPr lang="en-US" dirty="0" smtClean="0"/>
              <a:t>Two phases</a:t>
            </a:r>
          </a:p>
          <a:p>
            <a:pPr lvl="1"/>
            <a:r>
              <a:rPr lang="en-US" dirty="0" smtClean="0"/>
              <a:t>First: Materialize current result</a:t>
            </a:r>
          </a:p>
          <a:p>
            <a:pPr lvl="1"/>
            <a:r>
              <a:rPr lang="en-US" dirty="0" smtClean="0"/>
              <a:t>Second: Fetch and update</a:t>
            </a:r>
          </a:p>
          <a:p>
            <a:r>
              <a:rPr lang="en-US" dirty="0" smtClean="0"/>
              <a:t>Operators</a:t>
            </a:r>
          </a:p>
          <a:p>
            <a:pPr lvl="1"/>
            <a:r>
              <a:rPr lang="en-US" dirty="0" smtClean="0"/>
              <a:t>Asynchronous, pass messages</a:t>
            </a:r>
          </a:p>
        </p:txBody>
      </p:sp>
    </p:spTree>
    <p:extLst>
      <p:ext uri="{BB962C8B-B14F-4D97-AF65-F5344CB8AC3E}">
        <p14:creationId xmlns:p14="http://schemas.microsoft.com/office/powerpoint/2010/main" val="255722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ounded Rectangle 71"/>
          <p:cNvSpPr/>
          <p:nvPr/>
        </p:nvSpPr>
        <p:spPr bwMode="auto">
          <a:xfrm>
            <a:off x="3227826" y="4888389"/>
            <a:ext cx="2688350" cy="1805035"/>
          </a:xfrm>
          <a:prstGeom prst="roundRect">
            <a:avLst/>
          </a:prstGeom>
          <a:solidFill>
            <a:srgbClr val="FBFBD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Trebuchet MS" pitchFamily="34" charset="0"/>
            </a:endParaRPr>
          </a:p>
        </p:txBody>
      </p:sp>
      <p:sp>
        <p:nvSpPr>
          <p:cNvPr id="68" name="Rounded Rectangle 67"/>
          <p:cNvSpPr/>
          <p:nvPr/>
        </p:nvSpPr>
        <p:spPr bwMode="auto">
          <a:xfrm>
            <a:off x="3227825" y="4427531"/>
            <a:ext cx="5722345" cy="1920249"/>
          </a:xfrm>
          <a:prstGeom prst="roundRect">
            <a:avLst/>
          </a:prstGeom>
          <a:solidFill>
            <a:srgbClr val="FBFBD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Trebuchet MS" pitchFamily="34" charset="0"/>
            </a:endParaRPr>
          </a:p>
        </p:txBody>
      </p:sp>
      <p:sp>
        <p:nvSpPr>
          <p:cNvPr id="20485" name="TextBox 5"/>
          <p:cNvSpPr txBox="1">
            <a:spLocks noChangeArrowheads="1"/>
          </p:cNvSpPr>
          <p:nvPr/>
        </p:nvSpPr>
        <p:spPr bwMode="auto">
          <a:xfrm>
            <a:off x="2958990" y="5387655"/>
            <a:ext cx="161301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D1(</a:t>
            </a:r>
            <a:r>
              <a:rPr lang="en-US" sz="2400" dirty="0" err="1" smtClean="0">
                <a:solidFill>
                  <a:srgbClr val="C00000"/>
                </a:solidFill>
              </a:rPr>
              <a:t>n,l</a:t>
            </a:r>
            <a:r>
              <a:rPr lang="en-US" sz="2400" dirty="0" smtClean="0">
                <a:solidFill>
                  <a:srgbClr val="C00000"/>
                </a:solidFill>
              </a:rPr>
              <a:t>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20484" name="TextBox 1"/>
          <p:cNvSpPr txBox="1">
            <a:spLocks noChangeArrowheads="1"/>
          </p:cNvSpPr>
          <p:nvPr/>
        </p:nvSpPr>
        <p:spPr bwMode="auto">
          <a:xfrm>
            <a:off x="0" y="5349250"/>
            <a:ext cx="145939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A(n)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8450905" cy="1066800"/>
          </a:xfrm>
        </p:spPr>
        <p:txBody>
          <a:bodyPr/>
          <a:lstStyle/>
          <a:p>
            <a:r>
              <a:rPr lang="en-US" sz="3600" dirty="0" smtClean="0"/>
              <a:t>Alternate Plans: Filter Locations</a:t>
            </a: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E10320D-C7FA-478C-83B1-2D57FE16A69B}" type="slidenum">
              <a:rPr lang="en-US"/>
              <a:pPr/>
              <a:t>21</a:t>
            </a:fld>
            <a:endParaRPr lang="en-US"/>
          </a:p>
        </p:txBody>
      </p:sp>
      <p:sp>
        <p:nvSpPr>
          <p:cNvPr id="20487" name="TextBox 10"/>
          <p:cNvSpPr txBox="1">
            <a:spLocks noChangeArrowheads="1"/>
          </p:cNvSpPr>
          <p:nvPr/>
        </p:nvSpPr>
        <p:spPr bwMode="auto">
          <a:xfrm>
            <a:off x="2536535" y="3851455"/>
            <a:ext cx="921721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Join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0488" name="TextBox 11"/>
          <p:cNvSpPr txBox="1">
            <a:spLocks noChangeArrowheads="1"/>
          </p:cNvSpPr>
          <p:nvPr/>
        </p:nvSpPr>
        <p:spPr bwMode="auto">
          <a:xfrm>
            <a:off x="4533595" y="3083355"/>
            <a:ext cx="84491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Join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20490" name="Straight Connector 20"/>
          <p:cNvCxnSpPr>
            <a:cxnSpLocks noChangeShapeType="1"/>
            <a:stCxn id="80" idx="0"/>
          </p:cNvCxnSpPr>
          <p:nvPr/>
        </p:nvCxnSpPr>
        <p:spPr bwMode="auto">
          <a:xfrm flipH="1" flipV="1">
            <a:off x="5263292" y="3467406"/>
            <a:ext cx="2400310" cy="960124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20492" name="Straight Connector 44"/>
          <p:cNvCxnSpPr>
            <a:cxnSpLocks noChangeShapeType="1"/>
          </p:cNvCxnSpPr>
          <p:nvPr/>
        </p:nvCxnSpPr>
        <p:spPr bwMode="auto">
          <a:xfrm flipH="1">
            <a:off x="3304635" y="3467405"/>
            <a:ext cx="1297530" cy="34564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20494" name="TextBox 14"/>
          <p:cNvSpPr txBox="1">
            <a:spLocks noChangeArrowheads="1"/>
          </p:cNvSpPr>
          <p:nvPr/>
        </p:nvSpPr>
        <p:spPr bwMode="auto">
          <a:xfrm>
            <a:off x="3300413" y="1990802"/>
            <a:ext cx="33035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Filter </a:t>
            </a:r>
            <a:r>
              <a:rPr lang="en-US" sz="2400" b="1" dirty="0" smtClean="0">
                <a:solidFill>
                  <a:schemeClr val="tx1"/>
                </a:solidFill>
              </a:rPr>
              <a:t>[l=‘Spanish’]</a:t>
            </a:r>
            <a:endParaRPr lang="en-US" sz="2400" b="1" dirty="0">
              <a:solidFill>
                <a:schemeClr val="tx1"/>
              </a:solidFill>
            </a:endParaRPr>
          </a:p>
        </p:txBody>
      </p:sp>
      <p:cxnSp>
        <p:nvCxnSpPr>
          <p:cNvPr id="20496" name="Straight Connector 35"/>
          <p:cNvCxnSpPr>
            <a:cxnSpLocks noChangeShapeType="1"/>
            <a:stCxn id="20488" idx="0"/>
            <a:endCxn id="20494" idx="2"/>
          </p:cNvCxnSpPr>
          <p:nvPr/>
        </p:nvCxnSpPr>
        <p:spPr bwMode="auto">
          <a:xfrm flipH="1" flipV="1">
            <a:off x="4952207" y="2452467"/>
            <a:ext cx="3843" cy="630888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20497" name="Straight Connector 35"/>
          <p:cNvCxnSpPr>
            <a:cxnSpLocks noChangeShapeType="1"/>
            <a:stCxn id="20494" idx="0"/>
            <a:endCxn id="20498" idx="2"/>
          </p:cNvCxnSpPr>
          <p:nvPr/>
        </p:nvCxnSpPr>
        <p:spPr bwMode="auto">
          <a:xfrm flipV="1">
            <a:off x="4952207" y="1701877"/>
            <a:ext cx="793" cy="28892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20498" name="TextBox 1"/>
          <p:cNvSpPr txBox="1">
            <a:spLocks noChangeArrowheads="1"/>
          </p:cNvSpPr>
          <p:nvPr/>
        </p:nvSpPr>
        <p:spPr bwMode="auto">
          <a:xfrm>
            <a:off x="3302000" y="1239915"/>
            <a:ext cx="33020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tx1"/>
                </a:solidFill>
              </a:rPr>
              <a:t>AtLeast</a:t>
            </a:r>
            <a:r>
              <a:rPr lang="en-US" sz="2400" dirty="0" smtClean="0">
                <a:solidFill>
                  <a:schemeClr val="tx1"/>
                </a:solidFill>
              </a:rPr>
              <a:t> [8]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0500" name="TextBox 16"/>
          <p:cNvSpPr txBox="1">
            <a:spLocks noChangeArrowheads="1"/>
          </p:cNvSpPr>
          <p:nvPr/>
        </p:nvSpPr>
        <p:spPr bwMode="auto">
          <a:xfrm>
            <a:off x="92074" y="1316038"/>
            <a:ext cx="3404585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</a:rPr>
              <a:t>SELECT </a:t>
            </a:r>
            <a:r>
              <a:rPr lang="en-US" sz="2000" dirty="0" err="1" smtClean="0">
                <a:solidFill>
                  <a:schemeClr val="tx1"/>
                </a:solidFill>
                <a:cs typeface="Simplified Arabic Fixed" pitchFamily="49" charset="-78"/>
              </a:rPr>
              <a:t>n,l,c</a:t>
            </a:r>
            <a:endParaRPr lang="en-US" sz="2000" dirty="0" smtClean="0">
              <a:solidFill>
                <a:schemeClr val="tx1"/>
              </a:solidFill>
              <a:cs typeface="Simplified Arabic Fixed" pitchFamily="49" charset="-78"/>
            </a:endParaRPr>
          </a:p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</a:rPr>
              <a:t>FROM country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</a:rPr>
              <a:t>WHERE l = </a:t>
            </a: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  <a:sym typeface="Symbol"/>
              </a:rPr>
              <a:t>‘Spanish’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  <a:sym typeface="Symbol"/>
              </a:rPr>
              <a:t>ATLEAST 8</a:t>
            </a:r>
            <a:endParaRPr lang="en-US" sz="2000" dirty="0">
              <a:solidFill>
                <a:schemeClr val="tx1"/>
              </a:solidFill>
              <a:cs typeface="Simplified Arabic Fixed" pitchFamily="49" charset="-78"/>
              <a:sym typeface="Symbol"/>
            </a:endParaRPr>
          </a:p>
        </p:txBody>
      </p:sp>
      <p:cxnSp>
        <p:nvCxnSpPr>
          <p:cNvPr id="57" name="Straight Connector 20"/>
          <p:cNvCxnSpPr>
            <a:cxnSpLocks noChangeShapeType="1"/>
            <a:stCxn id="62" idx="0"/>
          </p:cNvCxnSpPr>
          <p:nvPr/>
        </p:nvCxnSpPr>
        <p:spPr bwMode="auto">
          <a:xfrm flipH="1" flipV="1">
            <a:off x="3381445" y="4273910"/>
            <a:ext cx="1171352" cy="230430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58" name="Straight Connector 44"/>
          <p:cNvCxnSpPr>
            <a:cxnSpLocks noChangeShapeType="1"/>
            <a:endCxn id="65" idx="0"/>
          </p:cNvCxnSpPr>
          <p:nvPr/>
        </p:nvCxnSpPr>
        <p:spPr bwMode="auto">
          <a:xfrm flipH="1">
            <a:off x="1556305" y="4235505"/>
            <a:ext cx="1057042" cy="307240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62" name="TextBox 10"/>
          <p:cNvSpPr txBox="1">
            <a:spLocks noChangeArrowheads="1"/>
          </p:cNvSpPr>
          <p:nvPr/>
        </p:nvSpPr>
        <p:spPr bwMode="auto">
          <a:xfrm>
            <a:off x="3611874" y="4504340"/>
            <a:ext cx="188184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Resolve[m3]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63" name="Straight Connector 20"/>
          <p:cNvCxnSpPr>
            <a:cxnSpLocks noChangeShapeType="1"/>
            <a:stCxn id="78" idx="0"/>
          </p:cNvCxnSpPr>
          <p:nvPr/>
        </p:nvCxnSpPr>
        <p:spPr bwMode="auto">
          <a:xfrm flipH="1" flipV="1">
            <a:off x="4764025" y="4926797"/>
            <a:ext cx="441658" cy="460858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64" name="Straight Connector 44"/>
          <p:cNvCxnSpPr>
            <a:cxnSpLocks noChangeShapeType="1"/>
            <a:endCxn id="20485" idx="0"/>
          </p:cNvCxnSpPr>
          <p:nvPr/>
        </p:nvCxnSpPr>
        <p:spPr bwMode="auto">
          <a:xfrm flipH="1">
            <a:off x="3765495" y="4965199"/>
            <a:ext cx="414216" cy="422456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65" name="TextBox 10"/>
          <p:cNvSpPr txBox="1">
            <a:spLocks noChangeArrowheads="1"/>
          </p:cNvSpPr>
          <p:nvPr/>
        </p:nvSpPr>
        <p:spPr bwMode="auto">
          <a:xfrm>
            <a:off x="614480" y="4542745"/>
            <a:ext cx="188365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</a:t>
            </a:r>
            <a:r>
              <a:rPr lang="en-US" sz="2400" dirty="0" err="1" smtClean="0">
                <a:solidFill>
                  <a:schemeClr val="tx1"/>
                </a:solidFill>
              </a:rPr>
              <a:t>d.e</a:t>
            </a:r>
            <a:r>
              <a:rPr lang="en-US" sz="2400" dirty="0" smtClean="0">
                <a:solidFill>
                  <a:schemeClr val="tx1"/>
                </a:solidFill>
              </a:rPr>
              <a:t>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66" name="Straight Connector 20"/>
          <p:cNvCxnSpPr>
            <a:cxnSpLocks noChangeShapeType="1"/>
          </p:cNvCxnSpPr>
          <p:nvPr/>
        </p:nvCxnSpPr>
        <p:spPr bwMode="auto">
          <a:xfrm flipH="1" flipV="1">
            <a:off x="1843441" y="5003605"/>
            <a:ext cx="307239" cy="34564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67" name="Straight Connector 44"/>
          <p:cNvCxnSpPr>
            <a:cxnSpLocks noChangeShapeType="1"/>
          </p:cNvCxnSpPr>
          <p:nvPr/>
        </p:nvCxnSpPr>
        <p:spPr bwMode="auto">
          <a:xfrm flipH="1">
            <a:off x="844910" y="5003604"/>
            <a:ext cx="337405" cy="345646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76" name="TextBox 1"/>
          <p:cNvSpPr txBox="1">
            <a:spLocks noChangeArrowheads="1"/>
          </p:cNvSpPr>
          <p:nvPr/>
        </p:nvSpPr>
        <p:spPr bwMode="auto">
          <a:xfrm>
            <a:off x="1345980" y="5387655"/>
            <a:ext cx="180503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 smtClean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smtClean="0">
                <a:solidFill>
                  <a:srgbClr val="00B0F0"/>
                </a:solidFill>
                <a:sym typeface="Symbol" pitchFamily="18" charset="2"/>
              </a:rPr>
              <a:t></a:t>
            </a:r>
            <a:r>
              <a:rPr lang="en-US" sz="2400" dirty="0" smtClean="0">
                <a:solidFill>
                  <a:srgbClr val="00B0F0"/>
                </a:solidFill>
                <a:sym typeface="Wingdings" pitchFamily="2" charset="2"/>
              </a:rPr>
              <a:t></a:t>
            </a:r>
            <a:r>
              <a:rPr lang="en-US" sz="2400" dirty="0" smtClean="0">
                <a:solidFill>
                  <a:srgbClr val="00B0F0"/>
                </a:solidFill>
              </a:rPr>
              <a:t>n]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78" name="TextBox 1"/>
          <p:cNvSpPr txBox="1">
            <a:spLocks noChangeArrowheads="1"/>
          </p:cNvSpPr>
          <p:nvPr/>
        </p:nvSpPr>
        <p:spPr bwMode="auto">
          <a:xfrm>
            <a:off x="4303165" y="5387655"/>
            <a:ext cx="180503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 smtClean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err="1" smtClean="0">
                <a:solidFill>
                  <a:srgbClr val="00B0F0"/>
                </a:solidFill>
                <a:sym typeface="Symbol" pitchFamily="18" charset="2"/>
              </a:rPr>
              <a:t>n</a:t>
            </a:r>
            <a:r>
              <a:rPr lang="en-US" sz="2400" dirty="0" err="1" smtClean="0">
                <a:solidFill>
                  <a:srgbClr val="00B0F0"/>
                </a:solidFill>
                <a:sym typeface="Wingdings" pitchFamily="2" charset="2"/>
              </a:rPr>
              <a:t>l</a:t>
            </a:r>
            <a:r>
              <a:rPr lang="en-US" sz="2400" dirty="0" smtClean="0">
                <a:solidFill>
                  <a:srgbClr val="00B0F0"/>
                </a:solidFill>
              </a:rPr>
              <a:t>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79" name="TextBox 5"/>
          <p:cNvSpPr txBox="1">
            <a:spLocks noChangeArrowheads="1"/>
          </p:cNvSpPr>
          <p:nvPr/>
        </p:nvSpPr>
        <p:spPr bwMode="auto">
          <a:xfrm>
            <a:off x="6069795" y="5349250"/>
            <a:ext cx="161301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D2(</a:t>
            </a:r>
            <a:r>
              <a:rPr lang="en-US" sz="2400" dirty="0" err="1" smtClean="0">
                <a:solidFill>
                  <a:srgbClr val="C00000"/>
                </a:solidFill>
              </a:rPr>
              <a:t>n,c</a:t>
            </a:r>
            <a:r>
              <a:rPr lang="en-US" sz="2400" dirty="0" smtClean="0">
                <a:solidFill>
                  <a:srgbClr val="C00000"/>
                </a:solidFill>
              </a:rPr>
              <a:t>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80" name="TextBox 10"/>
          <p:cNvSpPr txBox="1">
            <a:spLocks noChangeArrowheads="1"/>
          </p:cNvSpPr>
          <p:nvPr/>
        </p:nvSpPr>
        <p:spPr bwMode="auto">
          <a:xfrm>
            <a:off x="6722679" y="4427530"/>
            <a:ext cx="188184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Resolve[m3]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81" name="Straight Connector 20"/>
          <p:cNvCxnSpPr>
            <a:cxnSpLocks noChangeShapeType="1"/>
            <a:stCxn id="83" idx="0"/>
          </p:cNvCxnSpPr>
          <p:nvPr/>
        </p:nvCxnSpPr>
        <p:spPr bwMode="auto">
          <a:xfrm flipH="1" flipV="1">
            <a:off x="7874830" y="4849986"/>
            <a:ext cx="518468" cy="499264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82" name="Straight Connector 44"/>
          <p:cNvCxnSpPr>
            <a:cxnSpLocks noChangeShapeType="1"/>
            <a:endCxn id="79" idx="0"/>
          </p:cNvCxnSpPr>
          <p:nvPr/>
        </p:nvCxnSpPr>
        <p:spPr bwMode="auto">
          <a:xfrm flipH="1">
            <a:off x="6876300" y="4849985"/>
            <a:ext cx="460860" cy="49926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83" name="TextBox 1"/>
          <p:cNvSpPr txBox="1">
            <a:spLocks noChangeArrowheads="1"/>
          </p:cNvSpPr>
          <p:nvPr/>
        </p:nvSpPr>
        <p:spPr bwMode="auto">
          <a:xfrm>
            <a:off x="7490780" y="5349250"/>
            <a:ext cx="180503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 smtClean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err="1" smtClean="0">
                <a:solidFill>
                  <a:srgbClr val="00B0F0"/>
                </a:solidFill>
                <a:sym typeface="Symbol" pitchFamily="18" charset="2"/>
              </a:rPr>
              <a:t>n</a:t>
            </a:r>
            <a:r>
              <a:rPr lang="en-US" sz="2400" dirty="0" err="1" smtClean="0">
                <a:solidFill>
                  <a:srgbClr val="00B0F0"/>
                </a:solidFill>
                <a:sym typeface="Wingdings" pitchFamily="2" charset="2"/>
              </a:rPr>
              <a:t>l,c</a:t>
            </a:r>
            <a:r>
              <a:rPr lang="en-US" sz="2400" dirty="0" smtClean="0">
                <a:solidFill>
                  <a:srgbClr val="00B0F0"/>
                </a:solidFill>
              </a:rPr>
              <a:t>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55" name="TextBox 5"/>
          <p:cNvSpPr txBox="1">
            <a:spLocks noChangeArrowheads="1"/>
          </p:cNvSpPr>
          <p:nvPr/>
        </p:nvSpPr>
        <p:spPr bwMode="auto">
          <a:xfrm>
            <a:off x="2958990" y="5848515"/>
            <a:ext cx="161301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D1(</a:t>
            </a:r>
            <a:r>
              <a:rPr lang="en-US" sz="2400" dirty="0" err="1" smtClean="0">
                <a:solidFill>
                  <a:srgbClr val="C00000"/>
                </a:solidFill>
              </a:rPr>
              <a:t>n,l</a:t>
            </a:r>
            <a:r>
              <a:rPr lang="en-US" sz="2400" dirty="0" smtClean="0">
                <a:solidFill>
                  <a:srgbClr val="C00000"/>
                </a:solidFill>
              </a:rPr>
              <a:t>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56" name="TextBox 1"/>
          <p:cNvSpPr txBox="1">
            <a:spLocks noChangeArrowheads="1"/>
          </p:cNvSpPr>
          <p:nvPr/>
        </p:nvSpPr>
        <p:spPr bwMode="auto">
          <a:xfrm>
            <a:off x="0" y="5810110"/>
            <a:ext cx="145939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A(n)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59" name="TextBox 10"/>
          <p:cNvSpPr txBox="1">
            <a:spLocks noChangeArrowheads="1"/>
          </p:cNvSpPr>
          <p:nvPr/>
        </p:nvSpPr>
        <p:spPr bwMode="auto">
          <a:xfrm>
            <a:off x="2536535" y="4312315"/>
            <a:ext cx="921721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Join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0" name="TextBox 11"/>
          <p:cNvSpPr txBox="1">
            <a:spLocks noChangeArrowheads="1"/>
          </p:cNvSpPr>
          <p:nvPr/>
        </p:nvSpPr>
        <p:spPr bwMode="auto">
          <a:xfrm>
            <a:off x="4381780" y="2353660"/>
            <a:ext cx="84491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Join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69" name="Straight Connector 20"/>
          <p:cNvCxnSpPr>
            <a:cxnSpLocks noChangeShapeType="1"/>
            <a:stCxn id="101" idx="0"/>
          </p:cNvCxnSpPr>
          <p:nvPr/>
        </p:nvCxnSpPr>
        <p:spPr bwMode="auto">
          <a:xfrm flipH="1" flipV="1">
            <a:off x="5111475" y="2737711"/>
            <a:ext cx="2399410" cy="960124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70" name="Straight Connector 44"/>
          <p:cNvCxnSpPr>
            <a:cxnSpLocks noChangeShapeType="1"/>
          </p:cNvCxnSpPr>
          <p:nvPr/>
        </p:nvCxnSpPr>
        <p:spPr bwMode="auto">
          <a:xfrm flipH="1">
            <a:off x="3035800" y="2814520"/>
            <a:ext cx="1297530" cy="34564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71" name="Straight Connector 35"/>
          <p:cNvCxnSpPr>
            <a:cxnSpLocks noChangeShapeType="1"/>
            <a:stCxn id="60" idx="0"/>
          </p:cNvCxnSpPr>
          <p:nvPr/>
        </p:nvCxnSpPr>
        <p:spPr bwMode="auto">
          <a:xfrm flipH="1" flipV="1">
            <a:off x="4800392" y="1722772"/>
            <a:ext cx="3843" cy="630888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73" name="TextBox 1"/>
          <p:cNvSpPr txBox="1">
            <a:spLocks noChangeArrowheads="1"/>
          </p:cNvSpPr>
          <p:nvPr/>
        </p:nvSpPr>
        <p:spPr bwMode="auto">
          <a:xfrm>
            <a:off x="3304635" y="1239915"/>
            <a:ext cx="33020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tx1"/>
                </a:solidFill>
              </a:rPr>
              <a:t>AtLeast</a:t>
            </a:r>
            <a:r>
              <a:rPr lang="en-US" sz="2400" dirty="0" smtClean="0">
                <a:solidFill>
                  <a:schemeClr val="tx1"/>
                </a:solidFill>
              </a:rPr>
              <a:t> [8]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75" name="Straight Connector 20"/>
          <p:cNvCxnSpPr>
            <a:cxnSpLocks noChangeShapeType="1"/>
            <a:stCxn id="84" idx="0"/>
          </p:cNvCxnSpPr>
          <p:nvPr/>
        </p:nvCxnSpPr>
        <p:spPr bwMode="auto">
          <a:xfrm flipH="1" flipV="1">
            <a:off x="3381446" y="4734770"/>
            <a:ext cx="1190554" cy="230430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77" name="Straight Connector 44"/>
          <p:cNvCxnSpPr>
            <a:cxnSpLocks noChangeShapeType="1"/>
            <a:endCxn id="89" idx="0"/>
          </p:cNvCxnSpPr>
          <p:nvPr/>
        </p:nvCxnSpPr>
        <p:spPr bwMode="auto">
          <a:xfrm flipH="1">
            <a:off x="1594710" y="4696365"/>
            <a:ext cx="1018636" cy="307240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84" name="TextBox 10"/>
          <p:cNvSpPr txBox="1">
            <a:spLocks noChangeArrowheads="1"/>
          </p:cNvSpPr>
          <p:nvPr/>
        </p:nvSpPr>
        <p:spPr bwMode="auto">
          <a:xfrm>
            <a:off x="3611875" y="4965200"/>
            <a:ext cx="192025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Resolve[m3]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85" name="Straight Connector 20"/>
          <p:cNvCxnSpPr>
            <a:cxnSpLocks noChangeShapeType="1"/>
            <a:stCxn id="96" idx="0"/>
          </p:cNvCxnSpPr>
          <p:nvPr/>
        </p:nvCxnSpPr>
        <p:spPr bwMode="auto">
          <a:xfrm flipH="1" flipV="1">
            <a:off x="4764025" y="5387657"/>
            <a:ext cx="441658" cy="460858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86" name="Straight Connector 44"/>
          <p:cNvCxnSpPr>
            <a:cxnSpLocks noChangeShapeType="1"/>
            <a:endCxn id="55" idx="0"/>
          </p:cNvCxnSpPr>
          <p:nvPr/>
        </p:nvCxnSpPr>
        <p:spPr bwMode="auto">
          <a:xfrm flipH="1">
            <a:off x="3765495" y="5426059"/>
            <a:ext cx="414216" cy="422456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89" name="TextBox 10"/>
          <p:cNvSpPr txBox="1">
            <a:spLocks noChangeArrowheads="1"/>
          </p:cNvSpPr>
          <p:nvPr/>
        </p:nvSpPr>
        <p:spPr bwMode="auto">
          <a:xfrm>
            <a:off x="614479" y="5003605"/>
            <a:ext cx="196046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</a:t>
            </a:r>
            <a:r>
              <a:rPr lang="en-US" sz="2400" dirty="0" err="1" smtClean="0">
                <a:solidFill>
                  <a:schemeClr val="tx1"/>
                </a:solidFill>
              </a:rPr>
              <a:t>d.e</a:t>
            </a:r>
            <a:r>
              <a:rPr lang="en-US" sz="2400" dirty="0" smtClean="0">
                <a:solidFill>
                  <a:schemeClr val="tx1"/>
                </a:solidFill>
              </a:rPr>
              <a:t>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90" name="Straight Connector 20"/>
          <p:cNvCxnSpPr>
            <a:cxnSpLocks noChangeShapeType="1"/>
          </p:cNvCxnSpPr>
          <p:nvPr/>
        </p:nvCxnSpPr>
        <p:spPr bwMode="auto">
          <a:xfrm flipH="1" flipV="1">
            <a:off x="1843441" y="5464465"/>
            <a:ext cx="307239" cy="34564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93" name="Straight Connector 44"/>
          <p:cNvCxnSpPr>
            <a:cxnSpLocks noChangeShapeType="1"/>
          </p:cNvCxnSpPr>
          <p:nvPr/>
        </p:nvCxnSpPr>
        <p:spPr bwMode="auto">
          <a:xfrm flipH="1">
            <a:off x="844910" y="5464464"/>
            <a:ext cx="337405" cy="345646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96" name="TextBox 1"/>
          <p:cNvSpPr txBox="1">
            <a:spLocks noChangeArrowheads="1"/>
          </p:cNvSpPr>
          <p:nvPr/>
        </p:nvSpPr>
        <p:spPr bwMode="auto">
          <a:xfrm>
            <a:off x="4303165" y="5848515"/>
            <a:ext cx="180503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 smtClean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err="1" smtClean="0">
                <a:solidFill>
                  <a:srgbClr val="00B0F0"/>
                </a:solidFill>
                <a:sym typeface="Symbol" pitchFamily="18" charset="2"/>
              </a:rPr>
              <a:t>n</a:t>
            </a:r>
            <a:r>
              <a:rPr lang="en-US" sz="2400" dirty="0" err="1" smtClean="0">
                <a:solidFill>
                  <a:srgbClr val="00B0F0"/>
                </a:solidFill>
                <a:sym typeface="Wingdings" pitchFamily="2" charset="2"/>
              </a:rPr>
              <a:t>l</a:t>
            </a:r>
            <a:r>
              <a:rPr lang="en-US" sz="2400" dirty="0" smtClean="0">
                <a:solidFill>
                  <a:srgbClr val="00B0F0"/>
                </a:solidFill>
              </a:rPr>
              <a:t>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97" name="TextBox 5"/>
          <p:cNvSpPr txBox="1">
            <a:spLocks noChangeArrowheads="1"/>
          </p:cNvSpPr>
          <p:nvPr/>
        </p:nvSpPr>
        <p:spPr bwMode="auto">
          <a:xfrm>
            <a:off x="5917980" y="4619555"/>
            <a:ext cx="161301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D2(</a:t>
            </a:r>
            <a:r>
              <a:rPr lang="en-US" sz="2400" dirty="0" err="1" smtClean="0">
                <a:solidFill>
                  <a:srgbClr val="C00000"/>
                </a:solidFill>
              </a:rPr>
              <a:t>n,c</a:t>
            </a:r>
            <a:r>
              <a:rPr lang="en-US" sz="2400" dirty="0" smtClean="0">
                <a:solidFill>
                  <a:srgbClr val="C00000"/>
                </a:solidFill>
              </a:rPr>
              <a:t>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101" name="TextBox 10"/>
          <p:cNvSpPr txBox="1">
            <a:spLocks noChangeArrowheads="1"/>
          </p:cNvSpPr>
          <p:nvPr/>
        </p:nvSpPr>
        <p:spPr bwMode="auto">
          <a:xfrm>
            <a:off x="6570865" y="3697835"/>
            <a:ext cx="188004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Resolve[m3]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102" name="Straight Connector 20"/>
          <p:cNvCxnSpPr>
            <a:cxnSpLocks noChangeShapeType="1"/>
            <a:stCxn id="106" idx="0"/>
          </p:cNvCxnSpPr>
          <p:nvPr/>
        </p:nvCxnSpPr>
        <p:spPr bwMode="auto">
          <a:xfrm flipH="1" flipV="1">
            <a:off x="7723015" y="4120291"/>
            <a:ext cx="518468" cy="499264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104" name="Straight Connector 44"/>
          <p:cNvCxnSpPr>
            <a:cxnSpLocks noChangeShapeType="1"/>
            <a:endCxn id="97" idx="0"/>
          </p:cNvCxnSpPr>
          <p:nvPr/>
        </p:nvCxnSpPr>
        <p:spPr bwMode="auto">
          <a:xfrm flipH="1">
            <a:off x="6724485" y="4120290"/>
            <a:ext cx="460860" cy="49926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106" name="TextBox 1"/>
          <p:cNvSpPr txBox="1">
            <a:spLocks noChangeArrowheads="1"/>
          </p:cNvSpPr>
          <p:nvPr/>
        </p:nvSpPr>
        <p:spPr bwMode="auto">
          <a:xfrm>
            <a:off x="7338965" y="4619555"/>
            <a:ext cx="180503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 smtClean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err="1" smtClean="0">
                <a:solidFill>
                  <a:srgbClr val="00B0F0"/>
                </a:solidFill>
                <a:sym typeface="Symbol" pitchFamily="18" charset="2"/>
              </a:rPr>
              <a:t>n</a:t>
            </a:r>
            <a:r>
              <a:rPr lang="en-US" sz="2400" dirty="0" err="1" smtClean="0">
                <a:solidFill>
                  <a:srgbClr val="00B0F0"/>
                </a:solidFill>
                <a:sym typeface="Wingdings" pitchFamily="2" charset="2"/>
              </a:rPr>
              <a:t>l,c</a:t>
            </a:r>
            <a:r>
              <a:rPr lang="en-US" sz="2400" dirty="0" smtClean="0">
                <a:solidFill>
                  <a:srgbClr val="00B0F0"/>
                </a:solidFill>
              </a:rPr>
              <a:t>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107" name="TextBox 14"/>
          <p:cNvSpPr txBox="1">
            <a:spLocks noChangeArrowheads="1"/>
          </p:cNvSpPr>
          <p:nvPr/>
        </p:nvSpPr>
        <p:spPr bwMode="auto">
          <a:xfrm>
            <a:off x="1345980" y="3275380"/>
            <a:ext cx="33035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Filter </a:t>
            </a:r>
            <a:r>
              <a:rPr lang="en-US" sz="2400" b="1" dirty="0" smtClean="0">
                <a:solidFill>
                  <a:schemeClr val="tx1"/>
                </a:solidFill>
              </a:rPr>
              <a:t>[l=‘Spanish’]</a:t>
            </a:r>
            <a:endParaRPr lang="en-US" sz="2400" b="1" dirty="0">
              <a:solidFill>
                <a:schemeClr val="tx1"/>
              </a:solidFill>
            </a:endParaRPr>
          </a:p>
        </p:txBody>
      </p:sp>
      <p:cxnSp>
        <p:nvCxnSpPr>
          <p:cNvPr id="111" name="Straight Connector 35"/>
          <p:cNvCxnSpPr>
            <a:cxnSpLocks noChangeShapeType="1"/>
            <a:endCxn id="107" idx="2"/>
          </p:cNvCxnSpPr>
          <p:nvPr/>
        </p:nvCxnSpPr>
        <p:spPr bwMode="auto">
          <a:xfrm flipH="1" flipV="1">
            <a:off x="2997774" y="3737045"/>
            <a:ext cx="3843" cy="630888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61" name="TextBox 1"/>
          <p:cNvSpPr txBox="1">
            <a:spLocks noChangeArrowheads="1"/>
          </p:cNvSpPr>
          <p:nvPr/>
        </p:nvSpPr>
        <p:spPr bwMode="auto">
          <a:xfrm>
            <a:off x="1345980" y="5848515"/>
            <a:ext cx="1805035" cy="83099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 smtClean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smtClean="0">
                <a:solidFill>
                  <a:srgbClr val="00B0F0"/>
                </a:solidFill>
                <a:sym typeface="Symbol" pitchFamily="18" charset="2"/>
              </a:rPr>
              <a:t></a:t>
            </a:r>
            <a:r>
              <a:rPr lang="en-US" sz="2400" dirty="0" smtClean="0">
                <a:solidFill>
                  <a:srgbClr val="00B0F0"/>
                </a:solidFill>
                <a:sym typeface="Wingdings" pitchFamily="2" charset="2"/>
              </a:rPr>
              <a:t></a:t>
            </a:r>
            <a:r>
              <a:rPr lang="en-US" sz="2400" dirty="0" smtClean="0">
                <a:solidFill>
                  <a:srgbClr val="00B0F0"/>
                </a:solidFill>
              </a:rPr>
              <a:t>n]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937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68" grpId="0" animBg="1"/>
      <p:bldP spid="68" grpId="1" animBg="1"/>
      <p:bldP spid="20485" grpId="0"/>
      <p:bldP spid="20484" grpId="0"/>
      <p:bldP spid="20487" grpId="0"/>
      <p:bldP spid="20488" grpId="0"/>
      <p:bldP spid="20494" grpId="0"/>
      <p:bldP spid="20498" grpId="0"/>
      <p:bldP spid="62" grpId="0"/>
      <p:bldP spid="65" grpId="0"/>
      <p:bldP spid="76" grpId="0"/>
      <p:bldP spid="78" grpId="0"/>
      <p:bldP spid="79" grpId="0"/>
      <p:bldP spid="80" grpId="0"/>
      <p:bldP spid="83" grpId="0"/>
      <p:bldP spid="55" grpId="0"/>
      <p:bldP spid="56" grpId="0"/>
      <p:bldP spid="59" grpId="0"/>
      <p:bldP spid="60" grpId="0"/>
      <p:bldP spid="73" grpId="0"/>
      <p:bldP spid="84" grpId="0"/>
      <p:bldP spid="89" grpId="0"/>
      <p:bldP spid="96" grpId="0"/>
      <p:bldP spid="97" grpId="0"/>
      <p:bldP spid="101" grpId="0"/>
      <p:bldP spid="106" grpId="0"/>
      <p:bldP spid="107" grpId="0"/>
      <p:bldP spid="6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ounded Rectangle 32"/>
          <p:cNvSpPr/>
          <p:nvPr/>
        </p:nvSpPr>
        <p:spPr bwMode="auto">
          <a:xfrm>
            <a:off x="1230765" y="5810110"/>
            <a:ext cx="1997060" cy="894269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Trebuchet MS" pitchFamily="34" charset="0"/>
            </a:endParaRPr>
          </a:p>
        </p:txBody>
      </p:sp>
      <p:sp>
        <p:nvSpPr>
          <p:cNvPr id="32" name="TextBox 1"/>
          <p:cNvSpPr txBox="1">
            <a:spLocks noChangeArrowheads="1"/>
          </p:cNvSpPr>
          <p:nvPr/>
        </p:nvSpPr>
        <p:spPr bwMode="auto">
          <a:xfrm>
            <a:off x="1345980" y="5848515"/>
            <a:ext cx="180503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smtClean="0">
                <a:solidFill>
                  <a:srgbClr val="00B0F0"/>
                </a:solidFill>
                <a:sym typeface="Symbol" pitchFamily="18" charset="2"/>
              </a:rPr>
              <a:t></a:t>
            </a:r>
            <a:r>
              <a:rPr lang="en-US" sz="2400" dirty="0" smtClean="0">
                <a:solidFill>
                  <a:srgbClr val="00B0F0"/>
                </a:solidFill>
                <a:sym typeface="Wingdings" pitchFamily="2" charset="2"/>
              </a:rPr>
              <a:t></a:t>
            </a:r>
            <a:r>
              <a:rPr lang="en-US" sz="2400" dirty="0" smtClean="0">
                <a:solidFill>
                  <a:srgbClr val="00B0F0"/>
                </a:solidFill>
              </a:rPr>
              <a:t>n]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76" name="TextBox 1"/>
          <p:cNvSpPr txBox="1">
            <a:spLocks noChangeArrowheads="1"/>
          </p:cNvSpPr>
          <p:nvPr/>
        </p:nvSpPr>
        <p:spPr bwMode="auto">
          <a:xfrm>
            <a:off x="1345980" y="5848515"/>
            <a:ext cx="1805035" cy="83099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Fetch</a:t>
            </a:r>
            <a:endParaRPr lang="en-US" sz="2400" b="1" dirty="0">
              <a:solidFill>
                <a:srgbClr val="C00000"/>
              </a:solidFill>
            </a:endParaRPr>
          </a:p>
          <a:p>
            <a:pPr algn="ctr"/>
            <a:r>
              <a:rPr lang="en-US" sz="2400" b="1" dirty="0" smtClean="0">
                <a:solidFill>
                  <a:srgbClr val="00B0F0"/>
                </a:solidFill>
              </a:rPr>
              <a:t>[</a:t>
            </a:r>
            <a:r>
              <a:rPr lang="en-US" sz="2400" b="1" dirty="0" err="1" smtClean="0">
                <a:solidFill>
                  <a:srgbClr val="00B0F0"/>
                </a:solidFill>
                <a:sym typeface="Symbol" pitchFamily="18" charset="2"/>
              </a:rPr>
              <a:t>l</a:t>
            </a:r>
            <a:r>
              <a:rPr lang="en-US" sz="2400" b="1" dirty="0" err="1" smtClean="0">
                <a:solidFill>
                  <a:srgbClr val="00B0F0"/>
                </a:solidFill>
                <a:sym typeface="Wingdings" pitchFamily="2" charset="2"/>
              </a:rPr>
              <a:t></a:t>
            </a:r>
            <a:r>
              <a:rPr lang="en-US" sz="2400" b="1" dirty="0" err="1" smtClean="0">
                <a:solidFill>
                  <a:srgbClr val="00B0F0"/>
                </a:solidFill>
              </a:rPr>
              <a:t>n</a:t>
            </a:r>
            <a:r>
              <a:rPr lang="en-US" sz="2400" b="1" dirty="0" smtClean="0">
                <a:solidFill>
                  <a:srgbClr val="00B0F0"/>
                </a:solidFill>
              </a:rPr>
              <a:t>]</a:t>
            </a:r>
            <a:endParaRPr lang="en-US" sz="2400" b="1" dirty="0" smtClean="0">
              <a:solidFill>
                <a:schemeClr val="tx1"/>
              </a:solidFill>
            </a:endParaRPr>
          </a:p>
        </p:txBody>
      </p:sp>
      <p:sp>
        <p:nvSpPr>
          <p:cNvPr id="31" name="TextBox 1"/>
          <p:cNvSpPr txBox="1">
            <a:spLocks noChangeArrowheads="1"/>
          </p:cNvSpPr>
          <p:nvPr/>
        </p:nvSpPr>
        <p:spPr bwMode="auto">
          <a:xfrm>
            <a:off x="1345980" y="5848515"/>
            <a:ext cx="1805035" cy="83099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Fetch</a:t>
            </a:r>
            <a:endParaRPr lang="en-US" sz="2400" b="1" dirty="0">
              <a:solidFill>
                <a:srgbClr val="C00000"/>
              </a:solidFill>
            </a:endParaRPr>
          </a:p>
          <a:p>
            <a:pPr algn="ctr"/>
            <a:r>
              <a:rPr lang="en-US" sz="2400" b="1" dirty="0" smtClean="0">
                <a:solidFill>
                  <a:srgbClr val="00B0F0"/>
                </a:solidFill>
              </a:rPr>
              <a:t>[</a:t>
            </a:r>
            <a:r>
              <a:rPr lang="en-US" sz="2400" b="1" dirty="0" err="1" smtClean="0">
                <a:solidFill>
                  <a:srgbClr val="00B0F0"/>
                </a:solidFill>
                <a:sym typeface="Symbol" pitchFamily="18" charset="2"/>
              </a:rPr>
              <a:t>l</a:t>
            </a:r>
            <a:r>
              <a:rPr lang="en-US" sz="2400" b="1" dirty="0" err="1" smtClean="0">
                <a:solidFill>
                  <a:srgbClr val="00B0F0"/>
                </a:solidFill>
                <a:sym typeface="Wingdings" pitchFamily="2" charset="2"/>
              </a:rPr>
              <a:t></a:t>
            </a:r>
            <a:r>
              <a:rPr lang="en-US" sz="2400" b="1" dirty="0" err="1" smtClean="0">
                <a:solidFill>
                  <a:srgbClr val="00B0F0"/>
                </a:solidFill>
              </a:rPr>
              <a:t>n,c</a:t>
            </a:r>
            <a:r>
              <a:rPr lang="en-US" sz="2400" b="1" dirty="0" smtClean="0">
                <a:solidFill>
                  <a:srgbClr val="00B0F0"/>
                </a:solidFill>
              </a:rPr>
              <a:t>]</a:t>
            </a:r>
            <a:endParaRPr lang="en-US" sz="2400" b="1" dirty="0" smtClean="0">
              <a:solidFill>
                <a:schemeClr val="tx1"/>
              </a:solidFill>
            </a:endParaRPr>
          </a:p>
        </p:txBody>
      </p:sp>
      <p:sp>
        <p:nvSpPr>
          <p:cNvPr id="34" name="Rounded Rectangle 33"/>
          <p:cNvSpPr/>
          <p:nvPr/>
        </p:nvSpPr>
        <p:spPr bwMode="auto">
          <a:xfrm>
            <a:off x="4226355" y="5810110"/>
            <a:ext cx="1997060" cy="894270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Trebuchet MS" pitchFamily="34" charset="0"/>
            </a:endParaRPr>
          </a:p>
        </p:txBody>
      </p:sp>
      <p:sp>
        <p:nvSpPr>
          <p:cNvPr id="20485" name="TextBox 5"/>
          <p:cNvSpPr txBox="1">
            <a:spLocks noChangeArrowheads="1"/>
          </p:cNvSpPr>
          <p:nvPr/>
        </p:nvSpPr>
        <p:spPr bwMode="auto">
          <a:xfrm>
            <a:off x="2958990" y="5848515"/>
            <a:ext cx="161301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D1(</a:t>
            </a:r>
            <a:r>
              <a:rPr lang="en-US" sz="2400" dirty="0" err="1" smtClean="0">
                <a:solidFill>
                  <a:srgbClr val="C00000"/>
                </a:solidFill>
              </a:rPr>
              <a:t>n,l</a:t>
            </a:r>
            <a:r>
              <a:rPr lang="en-US" sz="2400" dirty="0" smtClean="0">
                <a:solidFill>
                  <a:srgbClr val="C00000"/>
                </a:solidFill>
              </a:rPr>
              <a:t>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20484" name="TextBox 1"/>
          <p:cNvSpPr txBox="1">
            <a:spLocks noChangeArrowheads="1"/>
          </p:cNvSpPr>
          <p:nvPr/>
        </p:nvSpPr>
        <p:spPr bwMode="auto">
          <a:xfrm>
            <a:off x="0" y="5810110"/>
            <a:ext cx="145939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A(n)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E10320D-C7FA-478C-83B1-2D57FE16A69B}" type="slidenum">
              <a:rPr lang="en-US"/>
              <a:pPr/>
              <a:t>22</a:t>
            </a:fld>
            <a:endParaRPr lang="en-US"/>
          </a:p>
        </p:txBody>
      </p:sp>
      <p:sp>
        <p:nvSpPr>
          <p:cNvPr id="20487" name="TextBox 10"/>
          <p:cNvSpPr txBox="1">
            <a:spLocks noChangeArrowheads="1"/>
          </p:cNvSpPr>
          <p:nvPr/>
        </p:nvSpPr>
        <p:spPr bwMode="auto">
          <a:xfrm>
            <a:off x="2536535" y="4312315"/>
            <a:ext cx="921721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Join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0488" name="TextBox 11"/>
          <p:cNvSpPr txBox="1">
            <a:spLocks noChangeArrowheads="1"/>
          </p:cNvSpPr>
          <p:nvPr/>
        </p:nvSpPr>
        <p:spPr bwMode="auto">
          <a:xfrm>
            <a:off x="4381780" y="2353660"/>
            <a:ext cx="84491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Join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20490" name="Straight Connector 20"/>
          <p:cNvCxnSpPr>
            <a:cxnSpLocks noChangeShapeType="1"/>
            <a:stCxn id="80" idx="0"/>
          </p:cNvCxnSpPr>
          <p:nvPr/>
        </p:nvCxnSpPr>
        <p:spPr bwMode="auto">
          <a:xfrm flipH="1" flipV="1">
            <a:off x="5111477" y="2737711"/>
            <a:ext cx="2418610" cy="960124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20492" name="Straight Connector 44"/>
          <p:cNvCxnSpPr>
            <a:cxnSpLocks noChangeShapeType="1"/>
          </p:cNvCxnSpPr>
          <p:nvPr/>
        </p:nvCxnSpPr>
        <p:spPr bwMode="auto">
          <a:xfrm flipH="1">
            <a:off x="3035800" y="2814520"/>
            <a:ext cx="1297530" cy="34564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20496" name="Straight Connector 35"/>
          <p:cNvCxnSpPr>
            <a:cxnSpLocks noChangeShapeType="1"/>
            <a:stCxn id="20488" idx="0"/>
          </p:cNvCxnSpPr>
          <p:nvPr/>
        </p:nvCxnSpPr>
        <p:spPr bwMode="auto">
          <a:xfrm flipH="1" flipV="1">
            <a:off x="4800392" y="1722772"/>
            <a:ext cx="3843" cy="630888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20498" name="TextBox 1"/>
          <p:cNvSpPr txBox="1">
            <a:spLocks noChangeArrowheads="1"/>
          </p:cNvSpPr>
          <p:nvPr/>
        </p:nvSpPr>
        <p:spPr bwMode="auto">
          <a:xfrm>
            <a:off x="3302000" y="1239915"/>
            <a:ext cx="33020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tx1"/>
                </a:solidFill>
              </a:rPr>
              <a:t>AtLeast</a:t>
            </a:r>
            <a:r>
              <a:rPr lang="en-US" sz="2400" dirty="0" smtClean="0">
                <a:solidFill>
                  <a:schemeClr val="tx1"/>
                </a:solidFill>
              </a:rPr>
              <a:t> [8]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0500" name="TextBox 16"/>
          <p:cNvSpPr txBox="1">
            <a:spLocks noChangeArrowheads="1"/>
          </p:cNvSpPr>
          <p:nvPr/>
        </p:nvSpPr>
        <p:spPr bwMode="auto">
          <a:xfrm>
            <a:off x="92074" y="1316038"/>
            <a:ext cx="3404585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</a:rPr>
              <a:t>SELECT </a:t>
            </a:r>
            <a:r>
              <a:rPr lang="en-US" sz="2000" dirty="0" err="1" smtClean="0">
                <a:solidFill>
                  <a:schemeClr val="tx1"/>
                </a:solidFill>
                <a:cs typeface="Simplified Arabic Fixed" pitchFamily="49" charset="-78"/>
              </a:rPr>
              <a:t>n,l,c</a:t>
            </a:r>
            <a:endParaRPr lang="en-US" sz="2000" dirty="0" smtClean="0">
              <a:solidFill>
                <a:schemeClr val="tx1"/>
              </a:solidFill>
              <a:cs typeface="Simplified Arabic Fixed" pitchFamily="49" charset="-78"/>
            </a:endParaRPr>
          </a:p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</a:rPr>
              <a:t>FROM country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</a:rPr>
              <a:t>WHERE l = </a:t>
            </a: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  <a:sym typeface="Symbol"/>
              </a:rPr>
              <a:t>‘Spanish’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 smtClean="0">
                <a:solidFill>
                  <a:schemeClr val="tx1"/>
                </a:solidFill>
                <a:cs typeface="Simplified Arabic Fixed" pitchFamily="49" charset="-78"/>
                <a:sym typeface="Symbol"/>
              </a:rPr>
              <a:t>ATLEAST 8</a:t>
            </a:r>
            <a:endParaRPr lang="en-US" sz="2000" dirty="0">
              <a:solidFill>
                <a:schemeClr val="tx1"/>
              </a:solidFill>
              <a:cs typeface="Simplified Arabic Fixed" pitchFamily="49" charset="-78"/>
              <a:sym typeface="Symbol"/>
            </a:endParaRPr>
          </a:p>
        </p:txBody>
      </p:sp>
      <p:cxnSp>
        <p:nvCxnSpPr>
          <p:cNvPr id="57" name="Straight Connector 20"/>
          <p:cNvCxnSpPr>
            <a:cxnSpLocks noChangeShapeType="1"/>
            <a:stCxn id="62" idx="0"/>
          </p:cNvCxnSpPr>
          <p:nvPr/>
        </p:nvCxnSpPr>
        <p:spPr bwMode="auto">
          <a:xfrm flipH="1" flipV="1">
            <a:off x="3381445" y="4734770"/>
            <a:ext cx="1171352" cy="230430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58" name="Straight Connector 44"/>
          <p:cNvCxnSpPr>
            <a:cxnSpLocks noChangeShapeType="1"/>
            <a:endCxn id="65" idx="0"/>
          </p:cNvCxnSpPr>
          <p:nvPr/>
        </p:nvCxnSpPr>
        <p:spPr bwMode="auto">
          <a:xfrm flipH="1">
            <a:off x="1556305" y="4696365"/>
            <a:ext cx="1057042" cy="307240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62" name="TextBox 10"/>
          <p:cNvSpPr txBox="1">
            <a:spLocks noChangeArrowheads="1"/>
          </p:cNvSpPr>
          <p:nvPr/>
        </p:nvSpPr>
        <p:spPr bwMode="auto">
          <a:xfrm>
            <a:off x="3611874" y="4965200"/>
            <a:ext cx="188184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Resolve[m3]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63" name="Straight Connector 20"/>
          <p:cNvCxnSpPr>
            <a:cxnSpLocks noChangeShapeType="1"/>
            <a:stCxn id="78" idx="0"/>
          </p:cNvCxnSpPr>
          <p:nvPr/>
        </p:nvCxnSpPr>
        <p:spPr bwMode="auto">
          <a:xfrm flipH="1" flipV="1">
            <a:off x="4764025" y="5387657"/>
            <a:ext cx="441658" cy="460858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64" name="Straight Connector 44"/>
          <p:cNvCxnSpPr>
            <a:cxnSpLocks noChangeShapeType="1"/>
            <a:endCxn id="20485" idx="0"/>
          </p:cNvCxnSpPr>
          <p:nvPr/>
        </p:nvCxnSpPr>
        <p:spPr bwMode="auto">
          <a:xfrm flipH="1">
            <a:off x="3765495" y="5426059"/>
            <a:ext cx="414216" cy="422456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65" name="TextBox 10"/>
          <p:cNvSpPr txBox="1">
            <a:spLocks noChangeArrowheads="1"/>
          </p:cNvSpPr>
          <p:nvPr/>
        </p:nvSpPr>
        <p:spPr bwMode="auto">
          <a:xfrm>
            <a:off x="614480" y="5003605"/>
            <a:ext cx="188365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</a:t>
            </a:r>
            <a:r>
              <a:rPr lang="en-US" sz="2400" dirty="0" err="1" smtClean="0">
                <a:solidFill>
                  <a:schemeClr val="tx1"/>
                </a:solidFill>
              </a:rPr>
              <a:t>d.e</a:t>
            </a:r>
            <a:r>
              <a:rPr lang="en-US" sz="2400" dirty="0" smtClean="0">
                <a:solidFill>
                  <a:schemeClr val="tx1"/>
                </a:solidFill>
              </a:rPr>
              <a:t>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66" name="Straight Connector 20"/>
          <p:cNvCxnSpPr>
            <a:cxnSpLocks noChangeShapeType="1"/>
          </p:cNvCxnSpPr>
          <p:nvPr/>
        </p:nvCxnSpPr>
        <p:spPr bwMode="auto">
          <a:xfrm flipH="1" flipV="1">
            <a:off x="1843441" y="5464465"/>
            <a:ext cx="307239" cy="34564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67" name="Straight Connector 44"/>
          <p:cNvCxnSpPr>
            <a:cxnSpLocks noChangeShapeType="1"/>
          </p:cNvCxnSpPr>
          <p:nvPr/>
        </p:nvCxnSpPr>
        <p:spPr bwMode="auto">
          <a:xfrm flipH="1">
            <a:off x="844910" y="5464464"/>
            <a:ext cx="337405" cy="345646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78" name="TextBox 1"/>
          <p:cNvSpPr txBox="1">
            <a:spLocks noChangeArrowheads="1"/>
          </p:cNvSpPr>
          <p:nvPr/>
        </p:nvSpPr>
        <p:spPr bwMode="auto">
          <a:xfrm>
            <a:off x="4303165" y="5848515"/>
            <a:ext cx="180503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 smtClean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err="1" smtClean="0">
                <a:solidFill>
                  <a:srgbClr val="00B0F0"/>
                </a:solidFill>
                <a:sym typeface="Symbol" pitchFamily="18" charset="2"/>
              </a:rPr>
              <a:t>n</a:t>
            </a:r>
            <a:r>
              <a:rPr lang="en-US" sz="2400" dirty="0" err="1" smtClean="0">
                <a:solidFill>
                  <a:srgbClr val="00B0F0"/>
                </a:solidFill>
                <a:sym typeface="Wingdings" pitchFamily="2" charset="2"/>
              </a:rPr>
              <a:t>l</a:t>
            </a:r>
            <a:r>
              <a:rPr lang="en-US" sz="2400" dirty="0" smtClean="0">
                <a:solidFill>
                  <a:srgbClr val="00B0F0"/>
                </a:solidFill>
              </a:rPr>
              <a:t>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79" name="TextBox 5"/>
          <p:cNvSpPr txBox="1">
            <a:spLocks noChangeArrowheads="1"/>
          </p:cNvSpPr>
          <p:nvPr/>
        </p:nvSpPr>
        <p:spPr bwMode="auto">
          <a:xfrm>
            <a:off x="5917980" y="4619555"/>
            <a:ext cx="161301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Scan</a:t>
            </a: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D2(</a:t>
            </a:r>
            <a:r>
              <a:rPr lang="en-US" sz="2400" dirty="0" err="1" smtClean="0">
                <a:solidFill>
                  <a:srgbClr val="C00000"/>
                </a:solidFill>
              </a:rPr>
              <a:t>n,c</a:t>
            </a:r>
            <a:r>
              <a:rPr lang="en-US" sz="2400" dirty="0" smtClean="0">
                <a:solidFill>
                  <a:srgbClr val="C00000"/>
                </a:solidFill>
              </a:rPr>
              <a:t>)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80" name="TextBox 10"/>
          <p:cNvSpPr txBox="1">
            <a:spLocks noChangeArrowheads="1"/>
          </p:cNvSpPr>
          <p:nvPr/>
        </p:nvSpPr>
        <p:spPr bwMode="auto">
          <a:xfrm>
            <a:off x="6570864" y="3697835"/>
            <a:ext cx="191844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Resolve[m3]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81" name="Straight Connector 20"/>
          <p:cNvCxnSpPr>
            <a:cxnSpLocks noChangeShapeType="1"/>
            <a:stCxn id="83" idx="0"/>
          </p:cNvCxnSpPr>
          <p:nvPr/>
        </p:nvCxnSpPr>
        <p:spPr bwMode="auto">
          <a:xfrm flipH="1" flipV="1">
            <a:off x="7723015" y="4120291"/>
            <a:ext cx="518468" cy="499264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cxnSp>
        <p:nvCxnSpPr>
          <p:cNvPr id="82" name="Straight Connector 44"/>
          <p:cNvCxnSpPr>
            <a:cxnSpLocks noChangeShapeType="1"/>
            <a:endCxn id="79" idx="0"/>
          </p:cNvCxnSpPr>
          <p:nvPr/>
        </p:nvCxnSpPr>
        <p:spPr bwMode="auto">
          <a:xfrm flipH="1">
            <a:off x="6724485" y="4120290"/>
            <a:ext cx="460860" cy="499265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83" name="TextBox 1"/>
          <p:cNvSpPr txBox="1">
            <a:spLocks noChangeArrowheads="1"/>
          </p:cNvSpPr>
          <p:nvPr/>
        </p:nvSpPr>
        <p:spPr bwMode="auto">
          <a:xfrm>
            <a:off x="7338965" y="4619555"/>
            <a:ext cx="180503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Fetch</a:t>
            </a:r>
            <a:endParaRPr lang="en-US" sz="2400" dirty="0" smtClean="0">
              <a:solidFill>
                <a:srgbClr val="C00000"/>
              </a:solidFill>
            </a:endParaRPr>
          </a:p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[</a:t>
            </a:r>
            <a:r>
              <a:rPr lang="en-US" sz="2400" dirty="0" err="1" smtClean="0">
                <a:solidFill>
                  <a:srgbClr val="00B0F0"/>
                </a:solidFill>
                <a:sym typeface="Symbol" pitchFamily="18" charset="2"/>
              </a:rPr>
              <a:t>n</a:t>
            </a:r>
            <a:r>
              <a:rPr lang="en-US" sz="2400" dirty="0" err="1" smtClean="0">
                <a:solidFill>
                  <a:srgbClr val="00B0F0"/>
                </a:solidFill>
                <a:sym typeface="Wingdings" pitchFamily="2" charset="2"/>
              </a:rPr>
              <a:t>l,c</a:t>
            </a:r>
            <a:r>
              <a:rPr lang="en-US" sz="2400" dirty="0" smtClean="0">
                <a:solidFill>
                  <a:srgbClr val="00B0F0"/>
                </a:solidFill>
              </a:rPr>
              <a:t>]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115" name="Title 1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Alternate Plans: Fetch Rules</a:t>
            </a:r>
            <a:endParaRPr lang="en-US" sz="3600" dirty="0"/>
          </a:p>
        </p:txBody>
      </p:sp>
      <p:sp>
        <p:nvSpPr>
          <p:cNvPr id="116" name="TextBox 14"/>
          <p:cNvSpPr txBox="1">
            <a:spLocks noChangeArrowheads="1"/>
          </p:cNvSpPr>
          <p:nvPr/>
        </p:nvSpPr>
        <p:spPr bwMode="auto">
          <a:xfrm>
            <a:off x="1345980" y="3275380"/>
            <a:ext cx="33035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</a:t>
            </a:r>
            <a:r>
              <a:rPr lang="en-US" sz="2400" dirty="0" smtClean="0">
                <a:solidFill>
                  <a:schemeClr val="tx1"/>
                </a:solidFill>
              </a:rPr>
              <a:t>[l=‘Spanish’]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117" name="Straight Connector 35"/>
          <p:cNvCxnSpPr>
            <a:cxnSpLocks noChangeShapeType="1"/>
            <a:endCxn id="116" idx="2"/>
          </p:cNvCxnSpPr>
          <p:nvPr/>
        </p:nvCxnSpPr>
        <p:spPr bwMode="auto">
          <a:xfrm flipH="1" flipV="1">
            <a:off x="2997774" y="3737045"/>
            <a:ext cx="3843" cy="630888"/>
          </a:xfrm>
          <a:prstGeom prst="line">
            <a:avLst/>
          </a:prstGeom>
          <a:noFill/>
          <a:ln w="38100" algn="ctr">
            <a:solidFill>
              <a:srgbClr val="0000FF"/>
            </a:solidFill>
            <a:round/>
            <a:headEnd/>
            <a:tailEnd/>
          </a:ln>
        </p:spPr>
      </p:cxnSp>
      <p:sp>
        <p:nvSpPr>
          <p:cNvPr id="30" name="TextBox 1"/>
          <p:cNvSpPr txBox="1">
            <a:spLocks noChangeArrowheads="1"/>
          </p:cNvSpPr>
          <p:nvPr/>
        </p:nvSpPr>
        <p:spPr bwMode="auto">
          <a:xfrm>
            <a:off x="4303165" y="5848515"/>
            <a:ext cx="1805035" cy="83099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Fetch</a:t>
            </a:r>
            <a:endParaRPr lang="en-US" sz="2400" b="1" dirty="0" smtClean="0">
              <a:solidFill>
                <a:srgbClr val="C00000"/>
              </a:solidFill>
            </a:endParaRPr>
          </a:p>
          <a:p>
            <a:pPr algn="ctr"/>
            <a:r>
              <a:rPr lang="en-US" sz="2400" b="1" dirty="0" smtClean="0">
                <a:solidFill>
                  <a:srgbClr val="00B0F0"/>
                </a:solidFill>
              </a:rPr>
              <a:t>[</a:t>
            </a:r>
            <a:r>
              <a:rPr lang="en-US" sz="2400" b="1" dirty="0" err="1" smtClean="0">
                <a:solidFill>
                  <a:srgbClr val="00B0F0"/>
                </a:solidFill>
                <a:sym typeface="Symbol" pitchFamily="18" charset="2"/>
              </a:rPr>
              <a:t>n</a:t>
            </a:r>
            <a:r>
              <a:rPr lang="en-US" sz="2400" b="1" dirty="0" err="1" smtClean="0">
                <a:solidFill>
                  <a:srgbClr val="00B0F0"/>
                </a:solidFill>
                <a:sym typeface="Wingdings" pitchFamily="2" charset="2"/>
              </a:rPr>
              <a:t>l,c</a:t>
            </a:r>
            <a:r>
              <a:rPr lang="en-US" sz="2400" b="1" dirty="0" smtClean="0">
                <a:solidFill>
                  <a:srgbClr val="00B0F0"/>
                </a:solidFill>
              </a:rPr>
              <a:t>]</a:t>
            </a:r>
            <a:endParaRPr lang="en-US" sz="24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8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76" grpId="0" animBg="1"/>
      <p:bldP spid="31" grpId="0" animBg="1"/>
      <p:bldP spid="3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Optimization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9945" y="1239915"/>
            <a:ext cx="8458200" cy="5068215"/>
          </a:xfrm>
        </p:spPr>
        <p:txBody>
          <a:bodyPr>
            <a:normAutofit/>
          </a:bodyPr>
          <a:lstStyle/>
          <a:p>
            <a:r>
              <a:rPr lang="en-US" dirty="0" smtClean="0"/>
              <a:t>When to resolve?</a:t>
            </a:r>
          </a:p>
          <a:p>
            <a:r>
              <a:rPr lang="en-US" dirty="0" smtClean="0"/>
              <a:t>Which attributes should I fetch?</a:t>
            </a:r>
          </a:p>
          <a:p>
            <a:r>
              <a:rPr lang="en-US" dirty="0" smtClean="0"/>
              <a:t>Which fetch rule should I use?</a:t>
            </a:r>
          </a:p>
          <a:p>
            <a:r>
              <a:rPr lang="en-US" dirty="0" smtClean="0"/>
              <a:t>How much to fetch? In what order?</a:t>
            </a:r>
          </a:p>
          <a:p>
            <a:r>
              <a:rPr lang="en-US" dirty="0" smtClean="0"/>
              <a:t>How do I cost a plan?</a:t>
            </a:r>
          </a:p>
          <a:p>
            <a:r>
              <a:rPr lang="en-US" dirty="0" smtClean="0"/>
              <a:t>What statistics do I need?</a:t>
            </a:r>
          </a:p>
          <a:p>
            <a:r>
              <a:rPr lang="en-US" dirty="0" smtClean="0"/>
              <a:t>How do I change plans on-the-fly?</a:t>
            </a:r>
            <a:endParaRPr lang="en-US" sz="20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20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2000" dirty="0" smtClean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3755A4-E50A-4450-859E-95F74E09500D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595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of Systems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4192" b="-4192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2416200" y="1417638"/>
            <a:ext cx="128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CrowdDB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2704" y="1415534"/>
            <a:ext cx="128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Deco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422742" y="1417638"/>
            <a:ext cx="128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Qurk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05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Algorithms: Lots more to do!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Task specific factors</a:t>
            </a:r>
          </a:p>
          <a:p>
            <a:pPr lvl="1"/>
            <a:r>
              <a:rPr lang="en-US" dirty="0" smtClean="0"/>
              <a:t>Difficulty and other Interdependencies, e.g. batching</a:t>
            </a:r>
          </a:p>
          <a:p>
            <a:pPr lvl="1"/>
            <a:r>
              <a:rPr lang="en-US" dirty="0" smtClean="0"/>
              <a:t>Interface design and testing</a:t>
            </a:r>
          </a:p>
          <a:p>
            <a:pPr lvl="1"/>
            <a:r>
              <a:rPr lang="en-US" dirty="0" smtClean="0"/>
              <a:t>Training</a:t>
            </a:r>
          </a:p>
          <a:p>
            <a:r>
              <a:rPr lang="en-US" dirty="0" smtClean="0"/>
              <a:t>ML factors</a:t>
            </a:r>
          </a:p>
          <a:p>
            <a:pPr lvl="1"/>
            <a:r>
              <a:rPr lang="en-US" dirty="0" smtClean="0"/>
              <a:t>Prior information from ML algorithms</a:t>
            </a:r>
          </a:p>
          <a:p>
            <a:pPr lvl="1"/>
            <a:r>
              <a:rPr lang="en-US" dirty="0" smtClean="0"/>
              <a:t>Integration with AL techniques</a:t>
            </a:r>
            <a:endParaRPr lang="en-US" dirty="0"/>
          </a:p>
          <a:p>
            <a:r>
              <a:rPr lang="en-US" dirty="0" smtClean="0"/>
              <a:t>Human factors</a:t>
            </a:r>
          </a:p>
          <a:p>
            <a:pPr lvl="1"/>
            <a:r>
              <a:rPr lang="en-US" dirty="0" smtClean="0"/>
              <a:t>Fatigue or experience</a:t>
            </a:r>
          </a:p>
          <a:p>
            <a:pPr lvl="1"/>
            <a:r>
              <a:rPr lang="en-US" dirty="0" smtClean="0"/>
              <a:t>Biases</a:t>
            </a:r>
          </a:p>
          <a:p>
            <a:pPr lvl="1"/>
            <a:r>
              <a:rPr lang="en-US" dirty="0" smtClean="0"/>
              <a:t>Incentives</a:t>
            </a:r>
          </a:p>
          <a:p>
            <a:r>
              <a:rPr lang="en-US" dirty="0" smtClean="0"/>
              <a:t>Marketplace factors</a:t>
            </a:r>
          </a:p>
          <a:p>
            <a:pPr lvl="1"/>
            <a:r>
              <a:rPr lang="en-US" dirty="0" smtClean="0"/>
              <a:t>State of the marketplace</a:t>
            </a:r>
          </a:p>
          <a:p>
            <a:pPr lvl="1"/>
            <a:r>
              <a:rPr lang="en-US" dirty="0" smtClean="0"/>
              <a:t>Type of marketplace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806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Context: Other Work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54553" b="-54553"/>
          <a:stretch>
            <a:fillRect/>
          </a:stretch>
        </p:blipFill>
        <p:spPr>
          <a:xfrm>
            <a:off x="0" y="1600200"/>
            <a:ext cx="9116712" cy="5013840"/>
          </a:xfrm>
        </p:spPr>
      </p:pic>
      <p:sp>
        <p:nvSpPr>
          <p:cNvPr id="6" name="TextBox 5"/>
          <p:cNvSpPr txBox="1"/>
          <p:nvPr/>
        </p:nvSpPr>
        <p:spPr>
          <a:xfrm>
            <a:off x="298834" y="5329503"/>
            <a:ext cx="14941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Incentivizing truthfulness, honesty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763307" y="5329503"/>
            <a:ext cx="14941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EM-based schemes; application specific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84194" y="5329503"/>
            <a:ext cx="16002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Planning, brainstorming, editing, assisting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336859" y="5329503"/>
            <a:ext cx="1600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6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Survey of Industry Users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2080" r="-12080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348639" y="6230286"/>
            <a:ext cx="8155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From: </a:t>
            </a:r>
            <a:r>
              <a:rPr lang="en-US" i="1" dirty="0" err="1" smtClean="0"/>
              <a:t>Crowdsourced</a:t>
            </a:r>
            <a:r>
              <a:rPr lang="en-US" i="1" dirty="0" smtClean="0"/>
              <a:t> Data Management: Industry and Academic Perspectives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46176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 from Survey of Industry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Crowdsourcing is common</a:t>
            </a:r>
          </a:p>
          <a:p>
            <a:r>
              <a:rPr lang="en-US" dirty="0" smtClean="0"/>
              <a:t>Crowdsourcing is large-scale</a:t>
            </a:r>
          </a:p>
          <a:p>
            <a:pPr lvl="1"/>
            <a:r>
              <a:rPr lang="en-US" dirty="0" smtClean="0"/>
              <a:t>100s of employees </a:t>
            </a:r>
          </a:p>
          <a:p>
            <a:pPr lvl="1"/>
            <a:r>
              <a:rPr lang="en-US" dirty="0" smtClean="0"/>
              <a:t>100s of 1000s of tasks / week</a:t>
            </a:r>
          </a:p>
          <a:p>
            <a:pPr lvl="1"/>
            <a:r>
              <a:rPr lang="en-US" dirty="0" smtClean="0"/>
              <a:t>Millions of dollars per year</a:t>
            </a:r>
          </a:p>
          <a:p>
            <a:r>
              <a:rPr lang="en-US" dirty="0" smtClean="0"/>
              <a:t>Most companies host their own platforms</a:t>
            </a:r>
          </a:p>
          <a:p>
            <a:pPr lvl="1"/>
            <a:r>
              <a:rPr lang="en-US" dirty="0" smtClean="0"/>
              <a:t>Why?</a:t>
            </a:r>
          </a:p>
          <a:p>
            <a:r>
              <a:rPr lang="en-US" dirty="0" smtClean="0"/>
              <a:t>Many diverse uses of crowds</a:t>
            </a:r>
          </a:p>
          <a:p>
            <a:pPr lvl="1"/>
            <a:r>
              <a:rPr lang="en-US" dirty="0" smtClean="0"/>
              <a:t>E.g., monitoring news, in-house crowds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02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Insights from Survey of Industry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common applications: guess?</a:t>
            </a:r>
          </a:p>
        </p:txBody>
      </p:sp>
    </p:spTree>
    <p:extLst>
      <p:ext uri="{BB962C8B-B14F-4D97-AF65-F5344CB8AC3E}">
        <p14:creationId xmlns:p14="http://schemas.microsoft.com/office/powerpoint/2010/main" val="100274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Insights from Survey of Industry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Most common applications: classification and entity resolution</a:t>
            </a:r>
          </a:p>
          <a:p>
            <a:r>
              <a:rPr lang="en-US" dirty="0" smtClean="0"/>
              <a:t>Top-3 benefits of crowds: </a:t>
            </a:r>
          </a:p>
          <a:p>
            <a:pPr lvl="1"/>
            <a:r>
              <a:rPr lang="en-US" dirty="0" smtClean="0"/>
              <a:t>flexible scaling, low cost, enabled previously difficult tasks. </a:t>
            </a:r>
          </a:p>
          <a:p>
            <a:pPr lvl="1"/>
            <a:r>
              <a:rPr lang="en-US" dirty="0" smtClean="0"/>
              <a:t>One participant: easier to justify money for crowds than another employee</a:t>
            </a:r>
          </a:p>
          <a:p>
            <a:r>
              <a:rPr lang="en-US" dirty="0" smtClean="0"/>
              <a:t>Quality management is primitive: </a:t>
            </a:r>
          </a:p>
          <a:p>
            <a:pPr lvl="1"/>
            <a:r>
              <a:rPr lang="en-US" dirty="0" smtClean="0"/>
              <a:t>mainly majority vote; </a:t>
            </a:r>
          </a:p>
          <a:p>
            <a:pPr lvl="1"/>
            <a:r>
              <a:rPr lang="en-US" dirty="0" smtClean="0"/>
              <a:t>more than 25% use some form of EM; </a:t>
            </a:r>
          </a:p>
          <a:p>
            <a:pPr lvl="1"/>
            <a:r>
              <a:rPr lang="en-US" dirty="0" smtClean="0"/>
              <a:t>little cost minimization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6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1469</TotalTime>
  <Words>1242</Words>
  <Application>Microsoft Macintosh PowerPoint</Application>
  <PresentationFormat>On-screen Show (4:3)</PresentationFormat>
  <Paragraphs>247</Paragraphs>
  <Slides>23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MS PGothic</vt:lpstr>
      <vt:lpstr>Simplified Arabic Fixed</vt:lpstr>
      <vt:lpstr>Symbol</vt:lpstr>
      <vt:lpstr>Trebuchet MS</vt:lpstr>
      <vt:lpstr>Wingdings</vt:lpstr>
      <vt:lpstr>Office Theme</vt:lpstr>
      <vt:lpstr>Deco + Crowdsourcing Summary</vt:lpstr>
      <vt:lpstr>Comparison of Systems</vt:lpstr>
      <vt:lpstr>Comparison of Systems</vt:lpstr>
      <vt:lpstr>Algorithms: Lots more to do!</vt:lpstr>
      <vt:lpstr>Context: Other Work</vt:lpstr>
      <vt:lpstr>Survey of Industry Users</vt:lpstr>
      <vt:lpstr>Insights from Survey of Industry</vt:lpstr>
      <vt:lpstr>Insights from Survey of Industry</vt:lpstr>
      <vt:lpstr>Insights from Survey of Industry</vt:lpstr>
      <vt:lpstr>Insights from Survey of Industry</vt:lpstr>
      <vt:lpstr>Use Cases</vt:lpstr>
      <vt:lpstr>Benefits</vt:lpstr>
      <vt:lpstr>Quality Assurance</vt:lpstr>
      <vt:lpstr>Integration with Workflows</vt:lpstr>
      <vt:lpstr>Survey of Marketplaces</vt:lpstr>
      <vt:lpstr>Complexity of Tasks</vt:lpstr>
      <vt:lpstr>Workflow Management</vt:lpstr>
      <vt:lpstr>Redundancy</vt:lpstr>
      <vt:lpstr>Issues with Traditional Plans</vt:lpstr>
      <vt:lpstr>A New Query Processing Architecture</vt:lpstr>
      <vt:lpstr>Alternate Plans: Filter Locations</vt:lpstr>
      <vt:lpstr>Alternate Plans: Fetch Rules</vt:lpstr>
      <vt:lpstr>Query Optimization Questions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Aditya Parameswaran</dc:creator>
  <cp:lastModifiedBy>Parameswaran, Aditya G</cp:lastModifiedBy>
  <cp:revision>42</cp:revision>
  <dcterms:created xsi:type="dcterms:W3CDTF">2015-09-27T15:01:15Z</dcterms:created>
  <dcterms:modified xsi:type="dcterms:W3CDTF">2017-09-25T14:12:25Z</dcterms:modified>
</cp:coreProperties>
</file>

<file path=docProps/thumbnail.jpeg>
</file>